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4"/>
  </p:notesMasterIdLst>
  <p:sldIdLst>
    <p:sldId id="256" r:id="rId2"/>
    <p:sldId id="374" r:id="rId3"/>
    <p:sldId id="375" r:id="rId4"/>
    <p:sldId id="405" r:id="rId5"/>
    <p:sldId id="377" r:id="rId6"/>
    <p:sldId id="380" r:id="rId7"/>
    <p:sldId id="381" r:id="rId8"/>
    <p:sldId id="382" r:id="rId9"/>
    <p:sldId id="383" r:id="rId10"/>
    <p:sldId id="384" r:id="rId11"/>
    <p:sldId id="385" r:id="rId12"/>
    <p:sldId id="386" r:id="rId13"/>
    <p:sldId id="387" r:id="rId14"/>
    <p:sldId id="388" r:id="rId15"/>
    <p:sldId id="389" r:id="rId16"/>
    <p:sldId id="390" r:id="rId17"/>
    <p:sldId id="391" r:id="rId18"/>
    <p:sldId id="392" r:id="rId19"/>
    <p:sldId id="393" r:id="rId20"/>
    <p:sldId id="394" r:id="rId21"/>
    <p:sldId id="395" r:id="rId22"/>
    <p:sldId id="396" r:id="rId23"/>
    <p:sldId id="397" r:id="rId24"/>
    <p:sldId id="398" r:id="rId25"/>
    <p:sldId id="399" r:id="rId26"/>
    <p:sldId id="400" r:id="rId27"/>
    <p:sldId id="401" r:id="rId28"/>
    <p:sldId id="402" r:id="rId29"/>
    <p:sldId id="403" r:id="rId30"/>
    <p:sldId id="406" r:id="rId31"/>
    <p:sldId id="404" r:id="rId32"/>
    <p:sldId id="373" r:id="rId3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74" d="100"/>
          <a:sy n="74" d="100"/>
        </p:scale>
        <p:origin x="-108" y="-240"/>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6.wmf"/><Relationship Id="rId1" Type="http://schemas.openxmlformats.org/officeDocument/2006/relationships/image" Target="../media/image5.wmf"/></Relationships>
</file>

<file path=ppt/media/image1.png>
</file>

<file path=ppt/media/image2.png>
</file>

<file path=ppt/media/image3.png>
</file>

<file path=ppt/media/image4.png>
</file>

<file path=ppt/media/image5.wmf>
</file>

<file path=ppt/media/image6.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3/11/2015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30715480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E105CBD-9677-40C4-BB9E-FF84B61257C4}" type="slidenum">
              <a:rPr lang="en-CA" smtClean="0"/>
              <a:pPr>
                <a:defRPr/>
              </a:pPr>
              <a:t>11</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12D0587-8A87-4070-82FC-30DDBC13C9DF}" type="slidenum">
              <a:rPr lang="en-CA" smtClean="0"/>
              <a:pPr>
                <a:defRPr/>
              </a:pPr>
              <a:t>12</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87438C9-2AEF-4633-85DF-B6E305891F84}" type="slidenum">
              <a:rPr lang="en-CA" smtClean="0"/>
              <a:pPr>
                <a:defRPr/>
              </a:pPr>
              <a:t>13</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C2AE8EF-B111-4E7C-97BA-BD0932CF34BC}" type="slidenum">
              <a:rPr lang="en-CA" smtClean="0"/>
              <a:pPr>
                <a:defRPr/>
              </a:pPr>
              <a:t>14</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3A0C830-3646-4359-ACA6-FB9CB05505A7}" type="slidenum">
              <a:rPr lang="en-CA" smtClean="0"/>
              <a:pPr>
                <a:defRPr/>
              </a:pPr>
              <a:t>15</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3E62BF8-77F2-41E8-8343-4358C69140B8}" type="slidenum">
              <a:rPr lang="en-CA" smtClean="0"/>
              <a:pPr>
                <a:defRPr/>
              </a:pPr>
              <a:t>16</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6B36565-7DE3-4E16-8E46-F251FAFBD4B6}" type="slidenum">
              <a:rPr lang="en-CA" smtClean="0"/>
              <a:pPr>
                <a:defRPr/>
              </a:pPr>
              <a:t>17</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519E97A-0873-49D7-864B-6A5F688B2735}" type="slidenum">
              <a:rPr lang="en-CA" smtClean="0"/>
              <a:pPr>
                <a:defRPr/>
              </a:pPr>
              <a:t>18</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6DF610C-8678-4538-8161-6BFCAE91C7F5}" type="slidenum">
              <a:rPr lang="en-CA" smtClean="0"/>
              <a:pPr>
                <a:defRPr/>
              </a:pPr>
              <a:t>19</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CD33D49-FBE6-44DA-90AC-BF57487F59B5}" type="slidenum">
              <a:rPr lang="en-CA" smtClean="0"/>
              <a:pPr>
                <a:defRPr/>
              </a:pPr>
              <a:t>20</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162DE28-E8CF-4DC1-AE7C-E9A930EBF595}" type="slidenum">
              <a:rPr lang="en-CA" smtClean="0"/>
              <a:pPr>
                <a:defRPr/>
              </a:pPr>
              <a:t>2</a:t>
            </a:fld>
            <a:endParaRPr lang="en-C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E64485D-DB8A-451F-B3C3-271E809FEEA3}" type="slidenum">
              <a:rPr lang="en-CA" smtClean="0"/>
              <a:pPr>
                <a:defRPr/>
              </a:pPr>
              <a:t>21</a:t>
            </a:fld>
            <a:endParaRPr lang="en-CA"/>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4E15B73-F2DA-4F38-8E8A-50C19202F500}" type="slidenum">
              <a:rPr lang="en-CA" smtClean="0"/>
              <a:pPr>
                <a:defRPr/>
              </a:pPr>
              <a:t>22</a:t>
            </a:fld>
            <a:endParaRPr lang="en-CA"/>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4EA4F97-8C90-4F24-8BF3-5D355E44F1D8}" type="slidenum">
              <a:rPr lang="en-CA" smtClean="0"/>
              <a:pPr>
                <a:defRPr/>
              </a:pPr>
              <a:t>23</a:t>
            </a:fld>
            <a:endParaRPr lang="en-CA"/>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9F3C27B-2104-42EB-9BA6-DEE49A184A0E}" type="slidenum">
              <a:rPr lang="en-CA" smtClean="0"/>
              <a:pPr>
                <a:defRPr/>
              </a:pPr>
              <a:t>24</a:t>
            </a:fld>
            <a:endParaRPr lang="en-CA"/>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61DF858-1532-4C63-B158-AEFE7181AEB7}" type="slidenum">
              <a:rPr lang="en-CA" smtClean="0"/>
              <a:pPr>
                <a:defRPr/>
              </a:pPr>
              <a:t>27</a:t>
            </a:fld>
            <a:endParaRPr lang="en-CA"/>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84C6041-5A5C-4FD4-8F13-CA36F6C73476}" type="slidenum">
              <a:rPr lang="en-CA" smtClean="0"/>
              <a:pPr>
                <a:defRPr/>
              </a:pPr>
              <a:t>28</a:t>
            </a:fld>
            <a:endParaRPr lang="en-CA"/>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413EC54-D2A7-4EB2-94A7-E723820FE689}" type="slidenum">
              <a:rPr lang="en-CA" smtClean="0"/>
              <a:pPr>
                <a:defRPr/>
              </a:pPr>
              <a:t>29</a:t>
            </a:fld>
            <a:endParaRPr lang="en-CA"/>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413EC54-D2A7-4EB2-94A7-E723820FE689}" type="slidenum">
              <a:rPr lang="en-CA" smtClean="0"/>
              <a:pPr>
                <a:defRPr/>
              </a:pPr>
              <a:t>30</a:t>
            </a:fld>
            <a:endParaRPr lang="en-CA"/>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A638A87-8BCF-45C9-B666-7F6161DECC7A}" type="slidenum">
              <a:rPr lang="en-CA" smtClean="0"/>
              <a:pPr>
                <a:defRPr/>
              </a:pPr>
              <a:t>31</a:t>
            </a:fld>
            <a:endParaRPr lang="en-CA"/>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32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8DB4430-3F8C-41BC-B53F-66166ADD0CE5}"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DBB47B0-EF8B-4E2F-901F-CB7CBBC53303}" type="slidenum">
              <a:rPr lang="en-CA" smtClean="0"/>
              <a:pPr>
                <a:defRPr/>
              </a:pPr>
              <a:t>5</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5531C39-A1DA-43B7-815C-8AABDD994E66}" type="slidenum">
              <a:rPr lang="en-CA" smtClean="0"/>
              <a:pPr>
                <a:defRPr/>
              </a:pPr>
              <a:t>6</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8435043-DBB2-4181-B494-47F719B49234}" type="slidenum">
              <a:rPr lang="en-CA" smtClean="0"/>
              <a:pPr>
                <a:defRPr/>
              </a:pPr>
              <a:t>7</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BC90DF4-A015-4C81-8172-5332C3B010E7}" type="slidenum">
              <a:rPr lang="en-CA" smtClean="0"/>
              <a:pPr>
                <a:defRPr/>
              </a:pPr>
              <a:t>8</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51D3060-7AFF-440A-AAAF-DAFBA6AD7DF3}" type="slidenum">
              <a:rPr lang="en-CA" smtClean="0"/>
              <a:pPr>
                <a:defRPr/>
              </a:pPr>
              <a:t>9</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EC2B099-F515-41E0-BC12-276496609147}" type="slidenum">
              <a:rPr lang="en-CA" smtClean="0"/>
              <a:pPr>
                <a:defRPr/>
              </a:pPr>
              <a:t>10</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Hash functions</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ft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6.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5.w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CA" sz="4400" smtClean="0">
                <a:solidFill>
                  <a:schemeClr val="bg1"/>
                </a:solidFill>
                <a:latin typeface="Arial" pitchFamily="34" charset="0"/>
                <a:cs typeface="Arial" pitchFamily="34" charset="0"/>
              </a:rPr>
              <a:t>Hash functions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dirty="0" smtClean="0">
                <a:latin typeface="Arial" charset="0"/>
                <a:cs typeface="Arial" charset="0"/>
              </a:rPr>
              <a:t>Predetermined hash functions</a:t>
            </a:r>
          </a:p>
        </p:txBody>
      </p:sp>
      <p:sp>
        <p:nvSpPr>
          <p:cNvPr id="1536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If we only need the hash value while the object exists in memory, use the address:</a:t>
            </a:r>
          </a:p>
          <a:p>
            <a:pPr>
              <a:buFontTx/>
              <a:buNone/>
            </a:pPr>
            <a:endParaRPr lang="en-US" altLang="en-US" sz="1400" dirty="0" smtClean="0">
              <a:latin typeface="Consolas" pitchFamily="49" charset="0"/>
              <a:cs typeface="Arial" charset="0"/>
            </a:endParaRPr>
          </a:p>
          <a:p>
            <a:pPr>
              <a:buFontTx/>
              <a:buNone/>
            </a:pPr>
            <a:r>
              <a:rPr lang="en-US" altLang="en-US" sz="1400" dirty="0" smtClean="0">
                <a:latin typeface="Consolas" pitchFamily="49" charset="0"/>
                <a:cs typeface="Arial" charset="0"/>
              </a:rPr>
              <a:t>		unsigned </a:t>
            </a:r>
            <a:r>
              <a:rPr lang="en-US" altLang="en-US" sz="1400" dirty="0" err="1" smtClean="0">
                <a:latin typeface="Consolas" pitchFamily="49" charset="0"/>
                <a:cs typeface="Arial" charset="0"/>
              </a:rPr>
              <a:t>int</a:t>
            </a:r>
            <a:r>
              <a:rPr lang="en-US" altLang="en-US" sz="1400" dirty="0" smtClean="0">
                <a:latin typeface="Consolas" pitchFamily="49" charset="0"/>
                <a:cs typeface="Arial" charset="0"/>
              </a:rPr>
              <a:t> Class_name::hash() const {</a:t>
            </a:r>
          </a:p>
          <a:p>
            <a:pPr>
              <a:buFontTx/>
              <a:buNone/>
            </a:pPr>
            <a:r>
              <a:rPr lang="en-US" altLang="en-US" sz="1400" dirty="0" smtClean="0">
                <a:solidFill>
                  <a:srgbClr val="FF0000"/>
                </a:solidFill>
                <a:latin typeface="Consolas" pitchFamily="49" charset="0"/>
                <a:cs typeface="Arial" charset="0"/>
              </a:rPr>
              <a:t>            </a:t>
            </a:r>
            <a:r>
              <a:rPr lang="en-US" altLang="en-US" sz="1400" dirty="0" smtClean="0">
                <a:latin typeface="Consolas" pitchFamily="49" charset="0"/>
                <a:cs typeface="Arial" charset="0"/>
              </a:rPr>
              <a:t>return</a:t>
            </a:r>
            <a:r>
              <a:rPr lang="en-US" altLang="en-US" sz="1400" dirty="0" smtClean="0">
                <a:solidFill>
                  <a:srgbClr val="FF0000"/>
                </a:solidFill>
                <a:latin typeface="Consolas" pitchFamily="49" charset="0"/>
                <a:cs typeface="Arial" charset="0"/>
              </a:rPr>
              <a:t> </a:t>
            </a:r>
            <a:r>
              <a:rPr lang="en-US" altLang="en-US" sz="1400" dirty="0" err="1" smtClean="0">
                <a:solidFill>
                  <a:srgbClr val="FF0000"/>
                </a:solidFill>
                <a:latin typeface="Consolas" pitchFamily="49" charset="0"/>
                <a:cs typeface="Arial" charset="0"/>
              </a:rPr>
              <a:t>reinterpret_cast</a:t>
            </a:r>
            <a:r>
              <a:rPr lang="en-US" altLang="en-US" sz="1400" dirty="0" smtClean="0">
                <a:solidFill>
                  <a:srgbClr val="FF0000"/>
                </a:solidFill>
                <a:latin typeface="Consolas" pitchFamily="49" charset="0"/>
                <a:cs typeface="Arial" charset="0"/>
              </a:rPr>
              <a:t>&lt;unsigned </a:t>
            </a:r>
            <a:r>
              <a:rPr lang="en-US" altLang="en-US" sz="1400" dirty="0" err="1" smtClean="0">
                <a:solidFill>
                  <a:srgbClr val="FF0000"/>
                </a:solidFill>
                <a:latin typeface="Consolas" pitchFamily="49" charset="0"/>
                <a:cs typeface="Arial" charset="0"/>
              </a:rPr>
              <a:t>int</a:t>
            </a:r>
            <a:r>
              <a:rPr lang="en-US" altLang="en-US" sz="1400" dirty="0" smtClean="0">
                <a:solidFill>
                  <a:srgbClr val="FF0000"/>
                </a:solidFill>
                <a:latin typeface="Consolas" pitchFamily="49" charset="0"/>
                <a:cs typeface="Arial" charset="0"/>
              </a:rPr>
              <a:t>&gt;( this );</a:t>
            </a:r>
          </a:p>
          <a:p>
            <a:pPr>
              <a:buFontTx/>
              <a:buNone/>
            </a:pPr>
            <a:r>
              <a:rPr lang="en-US" altLang="en-US" sz="1400" dirty="0" smtClean="0">
                <a:solidFill>
                  <a:srgbClr val="FF0000"/>
                </a:solidFill>
                <a:latin typeface="Consolas" pitchFamily="49" charset="0"/>
                <a:cs typeface="Arial" charset="0"/>
              </a:rPr>
              <a:t>        </a:t>
            </a:r>
            <a:r>
              <a:rPr lang="en-US" altLang="en-US" sz="1400" dirty="0" smtClean="0">
                <a:latin typeface="Consolas" pitchFamily="49" charset="0"/>
                <a:cs typeface="Arial" charset="0"/>
              </a:rPr>
              <a:t>}</a:t>
            </a:r>
          </a:p>
          <a:p>
            <a:pPr>
              <a:buFontTx/>
              <a:buNone/>
            </a:pPr>
            <a:endParaRPr lang="en-US" altLang="en-US" sz="1400" dirty="0">
              <a:latin typeface="Consolas" pitchFamily="49" charset="0"/>
              <a:cs typeface="Arial" charset="0"/>
            </a:endParaRPr>
          </a:p>
          <a:p>
            <a:pPr lvl="0">
              <a:buNone/>
            </a:pPr>
            <a:r>
              <a:rPr lang="en-US" altLang="en-US" dirty="0" smtClean="0">
                <a:solidFill>
                  <a:prstClr val="black"/>
                </a:solidFill>
                <a:latin typeface="Arial" charset="0"/>
                <a:cs typeface="Arial" charset="0"/>
              </a:rPr>
              <a:t>	This fails if an object may be stored in secondary memory</a:t>
            </a:r>
          </a:p>
          <a:p>
            <a:pPr lvl="1"/>
            <a:r>
              <a:rPr lang="en-US" altLang="en-US" dirty="0" smtClean="0">
                <a:solidFill>
                  <a:prstClr val="black"/>
                </a:solidFill>
                <a:latin typeface="Arial" charset="0"/>
                <a:cs typeface="Arial" charset="0"/>
              </a:rPr>
              <a:t>It will have a different address the next time it is loaded</a:t>
            </a:r>
          </a:p>
        </p:txBody>
      </p:sp>
      <p:sp>
        <p:nvSpPr>
          <p:cNvPr id="15364"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9.2.4</a:t>
            </a:r>
            <a:endParaRPr lang="en-CA" altLang="en-US" sz="1800" dirty="0"/>
          </a:p>
        </p:txBody>
      </p:sp>
    </p:spTree>
    <p:extLst>
      <p:ext uri="{BB962C8B-B14F-4D97-AF65-F5344CB8AC3E}">
        <p14:creationId xmlns:p14="http://schemas.microsoft.com/office/powerpoint/2010/main" val="15427718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dirty="0">
                <a:latin typeface="Arial" charset="0"/>
                <a:cs typeface="Arial" charset="0"/>
              </a:rPr>
              <a:t>Predetermined hash functions</a:t>
            </a:r>
            <a:endParaRPr lang="en-US" altLang="en-US" dirty="0" smtClean="0">
              <a:latin typeface="Arial" charset="0"/>
              <a:cs typeface="Arial" charset="0"/>
            </a:endParaRPr>
          </a:p>
        </p:txBody>
      </p:sp>
      <p:sp>
        <p:nvSpPr>
          <p:cNvPr id="1638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Predetermined hash values give each object a unique hash value</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This is not always appropriate:</a:t>
            </a:r>
          </a:p>
          <a:p>
            <a:pPr lvl="1"/>
            <a:r>
              <a:rPr lang="en-US" altLang="en-US" dirty="0">
                <a:latin typeface="Arial" charset="0"/>
                <a:cs typeface="Arial" charset="0"/>
              </a:rPr>
              <a:t>Objects which are conceptually equal:</a:t>
            </a:r>
          </a:p>
          <a:p>
            <a:pPr>
              <a:buFontTx/>
              <a:buNone/>
            </a:pPr>
            <a:r>
              <a:rPr lang="en-US" altLang="en-US" sz="1800" b="1" dirty="0">
                <a:latin typeface="Consolas" pitchFamily="49" charset="0"/>
                <a:cs typeface="Arial" charset="0"/>
              </a:rPr>
              <a:t>		</a:t>
            </a:r>
            <a:r>
              <a:rPr lang="en-US" altLang="en-US" sz="1800" dirty="0">
                <a:latin typeface="Consolas" pitchFamily="49" charset="0"/>
                <a:cs typeface="Arial" charset="0"/>
              </a:rPr>
              <a:t>Rational x(1, 2);</a:t>
            </a:r>
          </a:p>
          <a:p>
            <a:pPr>
              <a:buFontTx/>
              <a:buNone/>
            </a:pPr>
            <a:r>
              <a:rPr lang="en-US" altLang="en-US" sz="1800" dirty="0">
                <a:latin typeface="Consolas" pitchFamily="49" charset="0"/>
                <a:cs typeface="Arial" charset="0"/>
              </a:rPr>
              <a:t>		Rational y(3, 6);</a:t>
            </a:r>
          </a:p>
          <a:p>
            <a:pPr lvl="1"/>
            <a:r>
              <a:rPr lang="en-US" altLang="en-US" dirty="0" smtClean="0">
                <a:latin typeface="Arial" charset="0"/>
                <a:cs typeface="Arial" charset="0"/>
              </a:rPr>
              <a:t>Strings with the same characters:</a:t>
            </a:r>
          </a:p>
          <a:p>
            <a:pPr>
              <a:buFontTx/>
              <a:buNone/>
            </a:pPr>
            <a:r>
              <a:rPr lang="en-US" altLang="en-US" sz="1800" b="1" dirty="0" smtClean="0">
                <a:latin typeface="Consolas" pitchFamily="49" charset="0"/>
                <a:cs typeface="Arial" charset="0"/>
              </a:rPr>
              <a:t>		</a:t>
            </a:r>
            <a:r>
              <a:rPr lang="en-US" altLang="en-US" sz="1800" dirty="0" smtClean="0">
                <a:latin typeface="Consolas" pitchFamily="49" charset="0"/>
                <a:cs typeface="Arial" charset="0"/>
              </a:rPr>
              <a:t>string str1 = "Hello world!";</a:t>
            </a:r>
          </a:p>
          <a:p>
            <a:pPr>
              <a:buFontTx/>
              <a:buNone/>
            </a:pPr>
            <a:r>
              <a:rPr lang="en-US" altLang="en-US" sz="1800" dirty="0" smtClean="0">
                <a:latin typeface="Consolas" pitchFamily="49" charset="0"/>
                <a:cs typeface="Arial" charset="0"/>
              </a:rPr>
              <a:t>		string str2 = "Hello world!";</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These hash values must depend on the member variables</a:t>
            </a:r>
          </a:p>
          <a:p>
            <a:pPr lvl="1"/>
            <a:r>
              <a:rPr lang="en-US" altLang="en-US" dirty="0" smtClean="0">
                <a:latin typeface="Arial" charset="0"/>
                <a:cs typeface="Arial" charset="0"/>
              </a:rPr>
              <a:t>Usually this uses arithmetic functions</a:t>
            </a:r>
          </a:p>
          <a:p>
            <a:pPr>
              <a:buFontTx/>
              <a:buNone/>
            </a:pPr>
            <a:endParaRPr lang="en-US" altLang="en-US" sz="1800" b="1" dirty="0" smtClean="0">
              <a:latin typeface="Courier New" pitchFamily="49" charset="0"/>
              <a:cs typeface="Arial" charset="0"/>
            </a:endParaRPr>
          </a:p>
        </p:txBody>
      </p:sp>
      <p:sp>
        <p:nvSpPr>
          <p:cNvPr id="16388"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9.2.4.1</a:t>
            </a:r>
            <a:endParaRPr lang="en-CA" altLang="en-US" sz="1800" dirty="0"/>
          </a:p>
        </p:txBody>
      </p:sp>
    </p:spTree>
    <p:extLst>
      <p:ext uri="{BB962C8B-B14F-4D97-AF65-F5344CB8AC3E}">
        <p14:creationId xmlns:p14="http://schemas.microsoft.com/office/powerpoint/2010/main" val="8984726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dirty="0" smtClean="0">
                <a:latin typeface="Arial" charset="0"/>
                <a:cs typeface="Arial" charset="0"/>
              </a:rPr>
              <a:t>Arithmetic Hash Values</a:t>
            </a:r>
          </a:p>
        </p:txBody>
      </p:sp>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An arithmetic hash value is a deterministic function that is calculated from the relevant member variables of an object</a:t>
            </a:r>
          </a:p>
          <a:p>
            <a:pPr>
              <a:buFont typeface="Arial" charset="0"/>
              <a:buNone/>
            </a:pPr>
            <a:endParaRPr lang="en-US" altLang="en-US" sz="1800" dirty="0" smtClean="0">
              <a:latin typeface="Arial" charset="0"/>
              <a:cs typeface="Arial" charset="0"/>
            </a:endParaRPr>
          </a:p>
          <a:p>
            <a:pPr>
              <a:buFont typeface="Arial" charset="0"/>
              <a:buNone/>
            </a:pPr>
            <a:r>
              <a:rPr lang="en-US" altLang="en-US" sz="1800" dirty="0" smtClean="0">
                <a:latin typeface="Arial" charset="0"/>
                <a:cs typeface="Arial" charset="0"/>
              </a:rPr>
              <a:t>	We will look at arithmetic hash functions for:</a:t>
            </a:r>
          </a:p>
          <a:p>
            <a:pPr lvl="1"/>
            <a:r>
              <a:rPr lang="en-US" altLang="en-US" sz="1600" dirty="0" smtClean="0">
                <a:latin typeface="Arial" charset="0"/>
                <a:cs typeface="Arial" charset="0"/>
              </a:rPr>
              <a:t>Rational numbers, and</a:t>
            </a:r>
          </a:p>
          <a:p>
            <a:pPr lvl="1"/>
            <a:r>
              <a:rPr lang="en-US" altLang="en-US" sz="1600" dirty="0" smtClean="0">
                <a:latin typeface="Arial" charset="0"/>
                <a:cs typeface="Arial" charset="0"/>
              </a:rPr>
              <a:t>Strings</a:t>
            </a:r>
            <a:endParaRPr lang="en-US" altLang="en-US" b="1" dirty="0" smtClean="0">
              <a:latin typeface="Courier New" pitchFamily="49" charset="0"/>
              <a:cs typeface="Arial" charset="0"/>
            </a:endParaRPr>
          </a:p>
        </p:txBody>
      </p:sp>
      <p:sp>
        <p:nvSpPr>
          <p:cNvPr id="17412"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a:t>
            </a:r>
            <a:endParaRPr lang="en-CA" altLang="en-US" sz="1800" dirty="0"/>
          </a:p>
        </p:txBody>
      </p:sp>
    </p:spTree>
    <p:extLst>
      <p:ext uri="{BB962C8B-B14F-4D97-AF65-F5344CB8AC3E}">
        <p14:creationId xmlns:p14="http://schemas.microsoft.com/office/powerpoint/2010/main" val="28778266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1843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What if we just add the numerator and denominator?</a:t>
            </a:r>
            <a:endParaRPr lang="en-US" altLang="en-US" sz="1400" b="1" smtClean="0">
              <a:latin typeface="Courier New" pitchFamily="49" charset="0"/>
              <a:cs typeface="Arial" charset="0"/>
            </a:endParaRPr>
          </a:p>
          <a:p>
            <a:pPr>
              <a:buFontTx/>
              <a:buNone/>
            </a:pPr>
            <a:r>
              <a:rPr lang="en-US" altLang="en-US" sz="1400" smtClean="0">
                <a:latin typeface="Consolas" pitchFamily="49" charset="0"/>
                <a:cs typeface="Arial" charset="0"/>
              </a:rPr>
              <a:t/>
            </a:r>
            <a:br>
              <a:rPr lang="en-US" altLang="en-US" sz="1400" smtClean="0">
                <a:latin typeface="Consolas" pitchFamily="49" charset="0"/>
                <a:cs typeface="Arial" charset="0"/>
              </a:rPr>
            </a:br>
            <a:r>
              <a:rPr lang="en-US" altLang="en-US" sz="1400" smtClean="0">
                <a:latin typeface="Consolas" pitchFamily="49" charset="0"/>
                <a:cs typeface="Arial" charset="0"/>
              </a:rPr>
              <a:t>	class Rational {</a:t>
            </a:r>
          </a:p>
          <a:p>
            <a:pPr>
              <a:buFontTx/>
              <a:buNone/>
            </a:pPr>
            <a:r>
              <a:rPr lang="en-US" altLang="en-US" sz="1400" smtClean="0">
                <a:latin typeface="Consolas" pitchFamily="49" charset="0"/>
                <a:cs typeface="Arial" charset="0"/>
              </a:rPr>
              <a:t>		    private:</a:t>
            </a:r>
          </a:p>
          <a:p>
            <a:pPr>
              <a:buFontTx/>
              <a:buNone/>
            </a:pPr>
            <a:r>
              <a:rPr lang="en-US" altLang="en-US" sz="1400" smtClean="0">
                <a:latin typeface="Consolas" pitchFamily="49" charset="0"/>
                <a:cs typeface="Arial" charset="0"/>
              </a:rPr>
              <a:t>		        int numer, denom;</a:t>
            </a:r>
          </a:p>
          <a:p>
            <a:pPr>
              <a:buFontTx/>
              <a:buNone/>
            </a:pPr>
            <a:r>
              <a:rPr lang="en-US" altLang="en-US" sz="1400" smtClean="0">
                <a:latin typeface="Consolas" pitchFamily="49" charset="0"/>
                <a:cs typeface="Arial" charset="0"/>
              </a:rPr>
              <a:t>		    public:</a:t>
            </a:r>
          </a:p>
          <a:p>
            <a:pPr>
              <a:buFontTx/>
              <a:buNone/>
            </a:pPr>
            <a:r>
              <a:rPr lang="en-US" altLang="en-US" sz="1400" smtClean="0">
                <a:latin typeface="Consolas" pitchFamily="49" charset="0"/>
                <a:cs typeface="Arial" charset="0"/>
              </a:rPr>
              <a:t>		        Rational( int, int );</a:t>
            </a:r>
          </a:p>
          <a:p>
            <a:pPr>
              <a:buFontTx/>
              <a:buNone/>
            </a:pPr>
            <a:r>
              <a:rPr lang="en-US" altLang="en-US" sz="1400" smtClean="0">
                <a:latin typeface="Consolas" pitchFamily="49" charset="0"/>
                <a:cs typeface="Arial" charset="0"/>
              </a:rPr>
              <a:t>		};</a:t>
            </a:r>
          </a:p>
          <a:p>
            <a:pPr>
              <a:buFontTx/>
              <a:buNone/>
            </a:pPr>
            <a:endParaRPr lang="en-US" altLang="en-US" sz="1400" smtClean="0">
              <a:latin typeface="Consolas" pitchFamily="49" charset="0"/>
              <a:cs typeface="Arial" charset="0"/>
            </a:endParaRPr>
          </a:p>
          <a:p>
            <a:pPr>
              <a:buFontTx/>
              <a:buNone/>
            </a:pPr>
            <a:r>
              <a:rPr lang="en-US" altLang="en-US" sz="1400" smtClean="0">
                <a:latin typeface="Consolas" pitchFamily="49" charset="0"/>
                <a:cs typeface="Arial" charset="0"/>
              </a:rPr>
              <a:t>		unsigned int Rational::hash() const {</a:t>
            </a:r>
          </a:p>
          <a:p>
            <a:pPr>
              <a:buFontTx/>
              <a:buNone/>
            </a:pPr>
            <a:r>
              <a:rPr lang="en-US" altLang="en-US" sz="1400" smtClean="0">
                <a:latin typeface="Consolas" pitchFamily="49" charset="0"/>
                <a:cs typeface="Arial" charset="0"/>
              </a:rPr>
              <a:t>		    return static_cast&lt;unsigned int&gt;( numer ) +</a:t>
            </a:r>
          </a:p>
          <a:p>
            <a:pPr>
              <a:buFontTx/>
              <a:buNone/>
            </a:pPr>
            <a:r>
              <a:rPr lang="en-US" altLang="en-US" sz="1400" smtClean="0">
                <a:latin typeface="Consolas" pitchFamily="49" charset="0"/>
                <a:cs typeface="Arial" charset="0"/>
              </a:rPr>
              <a:t>		        static_cast&lt;unsigned int&gt;( denom );</a:t>
            </a:r>
          </a:p>
          <a:p>
            <a:pPr>
              <a:buFontTx/>
              <a:buNone/>
            </a:pPr>
            <a:r>
              <a:rPr lang="en-US" altLang="en-US" sz="1400" smtClean="0">
                <a:latin typeface="Consolas" pitchFamily="49" charset="0"/>
                <a:cs typeface="Arial" charset="0"/>
              </a:rPr>
              <a:t>		}</a:t>
            </a:r>
          </a:p>
        </p:txBody>
      </p:sp>
      <p:sp>
        <p:nvSpPr>
          <p:cNvPr id="18436"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26647987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1945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could improve on this:  multiply the denominator by a large prime:</a:t>
            </a:r>
            <a:endParaRPr lang="en-US" altLang="en-US" sz="1400" b="1" smtClean="0">
              <a:latin typeface="Courier New" pitchFamily="49" charset="0"/>
              <a:cs typeface="Arial" charset="0"/>
            </a:endParaRPr>
          </a:p>
          <a:p>
            <a:pPr>
              <a:buFontTx/>
              <a:buNone/>
            </a:pPr>
            <a:r>
              <a:rPr lang="en-US" altLang="en-US" sz="1400" smtClean="0">
                <a:latin typeface="Consolas" pitchFamily="49" charset="0"/>
                <a:cs typeface="Arial" charset="0"/>
              </a:rPr>
              <a:t/>
            </a:r>
            <a:br>
              <a:rPr lang="en-US" altLang="en-US" sz="1400" smtClean="0">
                <a:latin typeface="Consolas" pitchFamily="49" charset="0"/>
                <a:cs typeface="Arial" charset="0"/>
              </a:rPr>
            </a:br>
            <a:r>
              <a:rPr lang="en-US" altLang="en-US" sz="1400" smtClean="0">
                <a:latin typeface="Consolas" pitchFamily="49" charset="0"/>
                <a:cs typeface="Arial" charset="0"/>
              </a:rPr>
              <a:t>	class Rational {</a:t>
            </a:r>
          </a:p>
          <a:p>
            <a:pPr>
              <a:buFontTx/>
              <a:buNone/>
            </a:pPr>
            <a:r>
              <a:rPr lang="en-US" altLang="en-US" sz="1400" smtClean="0">
                <a:latin typeface="Consolas" pitchFamily="49" charset="0"/>
                <a:cs typeface="Arial" charset="0"/>
              </a:rPr>
              <a:t>		    private:</a:t>
            </a:r>
          </a:p>
          <a:p>
            <a:pPr>
              <a:buFontTx/>
              <a:buNone/>
            </a:pPr>
            <a:r>
              <a:rPr lang="en-US" altLang="en-US" sz="1400" smtClean="0">
                <a:latin typeface="Consolas" pitchFamily="49" charset="0"/>
                <a:cs typeface="Arial" charset="0"/>
              </a:rPr>
              <a:t>		        int numer, denom;</a:t>
            </a:r>
          </a:p>
          <a:p>
            <a:pPr>
              <a:buFontTx/>
              <a:buNone/>
            </a:pPr>
            <a:r>
              <a:rPr lang="en-US" altLang="en-US" sz="1400" smtClean="0">
                <a:latin typeface="Consolas" pitchFamily="49" charset="0"/>
                <a:cs typeface="Arial" charset="0"/>
              </a:rPr>
              <a:t>		    public:</a:t>
            </a:r>
          </a:p>
          <a:p>
            <a:pPr>
              <a:buFontTx/>
              <a:buNone/>
            </a:pPr>
            <a:r>
              <a:rPr lang="en-US" altLang="en-US" sz="1400" smtClean="0">
                <a:latin typeface="Consolas" pitchFamily="49" charset="0"/>
                <a:cs typeface="Arial" charset="0"/>
              </a:rPr>
              <a:t>		        Rational( int, int );</a:t>
            </a:r>
          </a:p>
          <a:p>
            <a:pPr>
              <a:buFontTx/>
              <a:buNone/>
            </a:pPr>
            <a:r>
              <a:rPr lang="en-US" altLang="en-US" sz="1400" smtClean="0">
                <a:latin typeface="Consolas" pitchFamily="49" charset="0"/>
                <a:cs typeface="Arial" charset="0"/>
              </a:rPr>
              <a:t>		};</a:t>
            </a:r>
          </a:p>
          <a:p>
            <a:pPr>
              <a:buFontTx/>
              <a:buNone/>
            </a:pPr>
            <a:endParaRPr lang="en-US" altLang="en-US" sz="1400" smtClean="0">
              <a:latin typeface="Consolas" pitchFamily="49" charset="0"/>
              <a:cs typeface="Arial" charset="0"/>
            </a:endParaRPr>
          </a:p>
          <a:p>
            <a:pPr>
              <a:buFontTx/>
              <a:buNone/>
            </a:pPr>
            <a:r>
              <a:rPr lang="en-US" altLang="en-US" sz="1400" smtClean="0">
                <a:latin typeface="Consolas" pitchFamily="49" charset="0"/>
                <a:cs typeface="Arial" charset="0"/>
              </a:rPr>
              <a:t>		unsigned int Rational::hash() const {</a:t>
            </a:r>
          </a:p>
          <a:p>
            <a:pPr>
              <a:buFontTx/>
              <a:buNone/>
            </a:pPr>
            <a:r>
              <a:rPr lang="en-US" altLang="en-US" sz="1400" smtClean="0">
                <a:latin typeface="Consolas" pitchFamily="49" charset="0"/>
                <a:cs typeface="Arial" charset="0"/>
              </a:rPr>
              <a:t>		    return static_cast&lt;unsigned int&gt;( numer ) +</a:t>
            </a:r>
          </a:p>
          <a:p>
            <a:pPr>
              <a:buFontTx/>
              <a:buNone/>
            </a:pPr>
            <a:r>
              <a:rPr lang="en-US" altLang="en-US" sz="1400" smtClean="0">
                <a:latin typeface="Consolas" pitchFamily="49" charset="0"/>
                <a:cs typeface="Arial" charset="0"/>
              </a:rPr>
              <a:t>		        429496751*static_cast&lt;unsigned int&gt;( denom );</a:t>
            </a:r>
          </a:p>
          <a:p>
            <a:pPr>
              <a:buFontTx/>
              <a:buNone/>
            </a:pPr>
            <a:r>
              <a:rPr lang="en-US" altLang="en-US" sz="1400" smtClean="0">
                <a:latin typeface="Consolas" pitchFamily="49" charset="0"/>
                <a:cs typeface="Arial" charset="0"/>
              </a:rPr>
              <a:t>		}</a:t>
            </a:r>
          </a:p>
        </p:txBody>
      </p:sp>
      <p:sp>
        <p:nvSpPr>
          <p:cNvPr id="19460"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32665593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1741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example, the output of</a:t>
            </a:r>
          </a:p>
          <a:p>
            <a:pPr lvl="1">
              <a:buFontTx/>
              <a:buNone/>
            </a:pPr>
            <a:r>
              <a:rPr lang="en-US" altLang="en-US" sz="1400" b="1" smtClean="0">
                <a:latin typeface="Consolas" pitchFamily="49" charset="0"/>
                <a:cs typeface="Arial" charset="0"/>
              </a:rPr>
              <a:t>		</a:t>
            </a:r>
            <a:r>
              <a:rPr lang="en-US" altLang="en-US" sz="1400" smtClean="0">
                <a:latin typeface="Consolas" pitchFamily="49" charset="0"/>
                <a:cs typeface="Arial" charset="0"/>
              </a:rPr>
              <a:t>    int main() {</a:t>
            </a:r>
          </a:p>
          <a:p>
            <a:pPr lvl="1">
              <a:buFontTx/>
              <a:buNone/>
            </a:pPr>
            <a:r>
              <a:rPr lang="en-US" altLang="en-US" sz="1400" smtClean="0">
                <a:latin typeface="Consolas" pitchFamily="49" charset="0"/>
                <a:cs typeface="Arial" charset="0"/>
              </a:rPr>
              <a:t>		        cout &lt;&lt; Rational(  0,   1 ).hash() &lt;&lt; endl;</a:t>
            </a:r>
          </a:p>
          <a:p>
            <a:pPr lvl="1">
              <a:buFontTx/>
              <a:buNone/>
            </a:pPr>
            <a:r>
              <a:rPr lang="en-US" altLang="en-US" sz="1400" smtClean="0">
                <a:latin typeface="Consolas" pitchFamily="49" charset="0"/>
                <a:cs typeface="Arial" charset="0"/>
              </a:rPr>
              <a:t>		        cout &lt;&lt; Rational(  1,   2 ).hash() &lt;&lt; endl;</a:t>
            </a:r>
          </a:p>
          <a:p>
            <a:pPr lvl="1">
              <a:buFontTx/>
              <a:buNone/>
            </a:pPr>
            <a:r>
              <a:rPr lang="en-US" altLang="en-US" sz="1400" smtClean="0">
                <a:latin typeface="Consolas" pitchFamily="49" charset="0"/>
                <a:cs typeface="Arial" charset="0"/>
              </a:rPr>
              <a:t>		        cout &lt;&lt; Rational(  2,   3 ).hash() &lt;&lt; endl;</a:t>
            </a:r>
          </a:p>
          <a:p>
            <a:pPr lvl="1">
              <a:buFontTx/>
              <a:buNone/>
            </a:pPr>
            <a:r>
              <a:rPr lang="en-US" altLang="en-US" sz="1400" smtClean="0">
                <a:latin typeface="Consolas" pitchFamily="49" charset="0"/>
                <a:cs typeface="Arial" charset="0"/>
              </a:rPr>
              <a:t>		        cout &lt;&lt; Rational( 99, 100 ).hash() &lt;&lt; endl;</a:t>
            </a:r>
          </a:p>
          <a:p>
            <a:pPr lvl="1">
              <a:buFontTx/>
              <a:buNone/>
            </a:pPr>
            <a:endParaRPr lang="en-US" altLang="en-US" sz="1400" smtClean="0">
              <a:latin typeface="Consolas" pitchFamily="49" charset="0"/>
              <a:cs typeface="Arial" charset="0"/>
            </a:endParaRPr>
          </a:p>
          <a:p>
            <a:pPr lvl="1">
              <a:buFontTx/>
              <a:buNone/>
            </a:pPr>
            <a:r>
              <a:rPr lang="en-US" altLang="en-US" sz="1400" smtClean="0">
                <a:latin typeface="Consolas" pitchFamily="49" charset="0"/>
                <a:cs typeface="Arial" charset="0"/>
              </a:rPr>
              <a:t>		        return 0;</a:t>
            </a:r>
          </a:p>
          <a:p>
            <a:pPr lvl="1">
              <a:buFontTx/>
              <a:buNone/>
            </a:pPr>
            <a:r>
              <a:rPr lang="en-US" altLang="en-US" sz="1400" smtClean="0">
                <a:latin typeface="Consolas" pitchFamily="49" charset="0"/>
                <a:cs typeface="Arial" charset="0"/>
              </a:rPr>
              <a:t>		    }</a:t>
            </a:r>
          </a:p>
          <a:p>
            <a:pPr>
              <a:buFontTx/>
              <a:buNone/>
            </a:pPr>
            <a:r>
              <a:rPr lang="en-US" altLang="en-US" smtClean="0">
                <a:latin typeface="Arial" charset="0"/>
                <a:cs typeface="Arial" charset="0"/>
              </a:rPr>
              <a:t>	is</a:t>
            </a:r>
          </a:p>
          <a:p>
            <a:pPr lvl="1">
              <a:buFontTx/>
              <a:buNone/>
            </a:pPr>
            <a:r>
              <a:rPr lang="en-US" altLang="en-US" sz="1600" smtClean="0">
                <a:latin typeface="Consolas" pitchFamily="49" charset="0"/>
                <a:cs typeface="Arial" charset="0"/>
              </a:rPr>
              <a:t>		    429496751 </a:t>
            </a:r>
          </a:p>
          <a:p>
            <a:pPr lvl="1">
              <a:buFontTx/>
              <a:buNone/>
            </a:pPr>
            <a:r>
              <a:rPr lang="en-US" altLang="en-US" sz="1600" smtClean="0">
                <a:latin typeface="Consolas" pitchFamily="49" charset="0"/>
                <a:cs typeface="Arial" charset="0"/>
              </a:rPr>
              <a:t>		    858993503</a:t>
            </a:r>
          </a:p>
          <a:p>
            <a:pPr lvl="1">
              <a:buFontTx/>
              <a:buNone/>
            </a:pPr>
            <a:r>
              <a:rPr lang="en-US" altLang="en-US" sz="1600" smtClean="0">
                <a:latin typeface="Consolas" pitchFamily="49" charset="0"/>
                <a:cs typeface="Arial" charset="0"/>
              </a:rPr>
              <a:t>		    1288490255</a:t>
            </a:r>
          </a:p>
          <a:p>
            <a:pPr lvl="1">
              <a:buFontTx/>
              <a:buNone/>
            </a:pPr>
            <a:r>
              <a:rPr lang="en-US" altLang="en-US" sz="1600" smtClean="0">
                <a:latin typeface="Consolas" pitchFamily="49" charset="0"/>
                <a:cs typeface="Arial" charset="0"/>
              </a:rPr>
              <a:t>		    2239</a:t>
            </a:r>
            <a:endParaRPr lang="en-US" altLang="en-US" smtClean="0">
              <a:latin typeface="Consolas" pitchFamily="49" charset="0"/>
              <a:cs typeface="Arial" charset="0"/>
            </a:endParaRPr>
          </a:p>
          <a:p>
            <a:pPr>
              <a:buFont typeface="Arial" charset="0"/>
              <a:buNone/>
            </a:pPr>
            <a:r>
              <a:rPr lang="en-US" altLang="en-US" smtClean="0">
                <a:latin typeface="Arial" charset="0"/>
                <a:cs typeface="Arial" charset="0"/>
              </a:rPr>
              <a:t>	Recall that arithmetic operations wrap on overflow</a:t>
            </a:r>
          </a:p>
        </p:txBody>
      </p:sp>
      <p:pic>
        <p:nvPicPr>
          <p:cNvPr id="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0200" y="3860800"/>
            <a:ext cx="4535488" cy="149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6875463" y="5373688"/>
            <a:ext cx="1787525" cy="307975"/>
          </a:xfrm>
          <a:prstGeom prst="rect">
            <a:avLst/>
          </a:prstGeom>
        </p:spPr>
        <p:txBody>
          <a:bodyPr wrap="none">
            <a:spAutoFit/>
          </a:bodyPr>
          <a:lstStyle/>
          <a:p>
            <a:pPr>
              <a:defRPr/>
            </a:pPr>
            <a:r>
              <a:rPr lang="en-CA" sz="1400" dirty="0">
                <a:solidFill>
                  <a:schemeClr val="tx1">
                    <a:lumMod val="50000"/>
                    <a:lumOff val="50000"/>
                  </a:schemeClr>
                </a:solidFill>
              </a:rPr>
              <a:t>http://xkcd.com/571/</a:t>
            </a:r>
          </a:p>
        </p:txBody>
      </p:sp>
      <p:sp>
        <p:nvSpPr>
          <p:cNvPr id="20486"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9105658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11">
                                            <p:txEl>
                                              <p:pRg st="14" end="1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35430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This hash function does not generate unique values</a:t>
            </a:r>
          </a:p>
          <a:p>
            <a:pPr lvl="1"/>
            <a:r>
              <a:rPr lang="en-US" altLang="en-US" smtClean="0">
                <a:latin typeface="Arial" charset="0"/>
                <a:cs typeface="Arial" charset="0"/>
              </a:rPr>
              <a:t>The following pairs have the same hash values:</a:t>
            </a:r>
          </a:p>
          <a:p>
            <a:pPr>
              <a:buFontTx/>
              <a:buNone/>
            </a:pPr>
            <a:r>
              <a:rPr lang="en-US" altLang="en-US" smtClean="0">
                <a:latin typeface="Times New Roman" pitchFamily="18" charset="0"/>
                <a:cs typeface="Arial" charset="0"/>
              </a:rPr>
              <a:t>			0/1		1327433019/800977868</a:t>
            </a:r>
          </a:p>
          <a:p>
            <a:pPr>
              <a:buFontTx/>
              <a:buNone/>
            </a:pPr>
            <a:r>
              <a:rPr lang="en-US" altLang="en-US" smtClean="0">
                <a:latin typeface="Times New Roman" pitchFamily="18" charset="0"/>
                <a:cs typeface="Arial" charset="0"/>
              </a:rPr>
              <a:t>			1/2		  534326814/1480277007</a:t>
            </a:r>
          </a:p>
          <a:p>
            <a:pPr>
              <a:buFontTx/>
              <a:buNone/>
            </a:pPr>
            <a:r>
              <a:rPr lang="en-US" altLang="en-US" smtClean="0">
                <a:latin typeface="Times New Roman" pitchFamily="18" charset="0"/>
                <a:cs typeface="Arial" charset="0"/>
              </a:rPr>
              <a:t>			2/3		  820039962/1486995867</a:t>
            </a:r>
            <a:endParaRPr lang="en-US" altLang="en-US" smtClean="0">
              <a:latin typeface="Arial" charset="0"/>
              <a:cs typeface="Arial" charset="0"/>
            </a:endParaRPr>
          </a:p>
          <a:p>
            <a:pPr lvl="1"/>
            <a:r>
              <a:rPr lang="en-US" altLang="en-US" smtClean="0">
                <a:latin typeface="Arial" charset="0"/>
                <a:cs typeface="Arial" charset="0"/>
              </a:rPr>
              <a:t>Finding rational numbers with matching hash values is very difficult:</a:t>
            </a:r>
          </a:p>
          <a:p>
            <a:pPr lvl="1"/>
            <a:r>
              <a:rPr lang="en-US" altLang="en-US" smtClean="0">
                <a:latin typeface="Arial" charset="0"/>
                <a:cs typeface="Arial" charset="0"/>
              </a:rPr>
              <a:t>Finding these required the generation of </a:t>
            </a:r>
            <a:r>
              <a:rPr lang="en-US" altLang="en-US" smtClean="0">
                <a:latin typeface="Times New Roman" pitchFamily="18" charset="0"/>
                <a:cs typeface="Arial" charset="0"/>
              </a:rPr>
              <a:t>1 500 000 000</a:t>
            </a:r>
            <a:r>
              <a:rPr lang="en-US" altLang="en-US" smtClean="0">
                <a:latin typeface="Arial" charset="0"/>
                <a:cs typeface="Arial" charset="0"/>
              </a:rPr>
              <a:t> random rational numbers</a:t>
            </a:r>
          </a:p>
          <a:p>
            <a:pPr lvl="1"/>
            <a:r>
              <a:rPr lang="en-US" altLang="en-US" smtClean="0">
                <a:latin typeface="Arial" charset="0"/>
                <a:cs typeface="Arial" charset="0"/>
              </a:rPr>
              <a:t>It is fast:  </a:t>
            </a:r>
            <a:r>
              <a:rPr lang="en-US" altLang="en-US" b="1" smtClean="0">
                <a:latin typeface="Symbol" pitchFamily="18" charset="2"/>
                <a:cs typeface="Arial" charset="0"/>
              </a:rPr>
              <a:t>Q</a:t>
            </a:r>
            <a:r>
              <a:rPr lang="en-US" altLang="en-US" smtClean="0">
                <a:latin typeface="Times New Roman" pitchFamily="18" charset="0"/>
                <a:cs typeface="Arial" charset="0"/>
              </a:rPr>
              <a:t>(1)</a:t>
            </a:r>
          </a:p>
          <a:p>
            <a:pPr lvl="1"/>
            <a:r>
              <a:rPr lang="en-US" altLang="en-US" smtClean="0">
                <a:latin typeface="Arial" charset="0"/>
                <a:cs typeface="Arial" charset="0"/>
              </a:rPr>
              <a:t>It does produce an even distribution</a:t>
            </a:r>
            <a:endParaRPr lang="en-US" altLang="en-US" smtClean="0">
              <a:latin typeface="Times New Roman" pitchFamily="18" charset="0"/>
              <a:cs typeface="Arial" charset="0"/>
            </a:endParaRPr>
          </a:p>
          <a:p>
            <a:pPr lvl="1"/>
            <a:endParaRPr lang="en-US" altLang="en-US" sz="1600" smtClean="0">
              <a:latin typeface="Times New Roman" pitchFamily="18" charset="0"/>
              <a:cs typeface="Arial" charset="0"/>
            </a:endParaRPr>
          </a:p>
        </p:txBody>
      </p:sp>
      <p:sp>
        <p:nvSpPr>
          <p:cNvPr id="21508"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1346782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5430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54307">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430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430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5430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54307">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4307">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4307">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5430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2253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Problem:</a:t>
            </a:r>
          </a:p>
          <a:p>
            <a:pPr lvl="1"/>
            <a:r>
              <a:rPr lang="en-US" altLang="en-US" smtClean="0">
                <a:latin typeface="Arial" charset="0"/>
                <a:cs typeface="Arial" charset="0"/>
              </a:rPr>
              <a:t>The rational numbers 1/2 and 2/4 have different values</a:t>
            </a:r>
          </a:p>
          <a:p>
            <a:pPr lvl="1"/>
            <a:r>
              <a:rPr lang="en-US" altLang="en-US" smtClean="0">
                <a:latin typeface="Arial" charset="0"/>
                <a:cs typeface="Arial" charset="0"/>
              </a:rPr>
              <a:t>The output of</a:t>
            </a:r>
          </a:p>
          <a:p>
            <a:pPr lvl="1">
              <a:buFontTx/>
              <a:buNone/>
            </a:pPr>
            <a:r>
              <a:rPr lang="en-US" altLang="en-US" sz="1600" smtClean="0">
                <a:latin typeface="Consolas" pitchFamily="49" charset="0"/>
                <a:cs typeface="Arial" charset="0"/>
              </a:rPr>
              <a:t>			int main() {</a:t>
            </a:r>
          </a:p>
          <a:p>
            <a:pPr lvl="1">
              <a:buFontTx/>
              <a:buNone/>
            </a:pPr>
            <a:r>
              <a:rPr lang="en-US" altLang="en-US" sz="1600" smtClean="0">
                <a:latin typeface="Consolas" pitchFamily="49" charset="0"/>
                <a:cs typeface="Arial" charset="0"/>
              </a:rPr>
              <a:t>			    cout &lt;&lt; Rational( 1, 2 ).hash();</a:t>
            </a:r>
          </a:p>
          <a:p>
            <a:pPr lvl="1">
              <a:buFontTx/>
              <a:buNone/>
            </a:pPr>
            <a:r>
              <a:rPr lang="en-US" altLang="en-US" sz="1600" smtClean="0">
                <a:latin typeface="Consolas" pitchFamily="49" charset="0"/>
                <a:cs typeface="Arial" charset="0"/>
              </a:rPr>
              <a:t>			    cout &lt;&lt; Rational( 2, 4 ).hash();</a:t>
            </a:r>
          </a:p>
          <a:p>
            <a:pPr lvl="1">
              <a:buFontTx/>
              <a:buNone/>
            </a:pPr>
            <a:r>
              <a:rPr lang="en-US" altLang="en-US" sz="1600" smtClean="0">
                <a:latin typeface="Consolas" pitchFamily="49" charset="0"/>
                <a:cs typeface="Arial" charset="0"/>
              </a:rPr>
              <a:t>			    return 0;</a:t>
            </a:r>
          </a:p>
          <a:p>
            <a:pPr lvl="1">
              <a:buFontTx/>
              <a:buNone/>
            </a:pPr>
            <a:r>
              <a:rPr lang="en-US" altLang="en-US" sz="1600" smtClean="0">
                <a:latin typeface="Consolas" pitchFamily="49" charset="0"/>
                <a:cs typeface="Arial" charset="0"/>
              </a:rPr>
              <a:t>			}</a:t>
            </a:r>
          </a:p>
          <a:p>
            <a:pPr lvl="1">
              <a:buFontTx/>
              <a:buNone/>
            </a:pPr>
            <a:r>
              <a:rPr lang="en-US" altLang="en-US" smtClean="0">
                <a:latin typeface="Arial" charset="0"/>
                <a:cs typeface="Arial" charset="0"/>
              </a:rPr>
              <a:t>	is</a:t>
            </a:r>
          </a:p>
          <a:p>
            <a:pPr lvl="1">
              <a:buFontTx/>
              <a:buNone/>
            </a:pPr>
            <a:r>
              <a:rPr lang="en-US" altLang="en-US" smtClean="0">
                <a:latin typeface="Arial" charset="0"/>
                <a:cs typeface="Arial" charset="0"/>
              </a:rPr>
              <a:t>			</a:t>
            </a:r>
            <a:r>
              <a:rPr lang="en-US" altLang="en-US" smtClean="0">
                <a:latin typeface="Consolas" pitchFamily="49" charset="0"/>
                <a:cs typeface="Arial" charset="0"/>
              </a:rPr>
              <a:t>858993503</a:t>
            </a:r>
          </a:p>
          <a:p>
            <a:pPr lvl="1">
              <a:buFontTx/>
              <a:buNone/>
            </a:pPr>
            <a:r>
              <a:rPr lang="en-US" altLang="en-US" smtClean="0">
                <a:latin typeface="Consolas" pitchFamily="49" charset="0"/>
                <a:cs typeface="Arial" charset="0"/>
              </a:rPr>
              <a:t>			1717987006</a:t>
            </a:r>
          </a:p>
        </p:txBody>
      </p:sp>
      <p:sp>
        <p:nvSpPr>
          <p:cNvPr id="22532"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408796572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2355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Solution:  divide through by the greatest common divisor</a:t>
            </a:r>
            <a:endParaRPr lang="en-US" altLang="en-US" sz="1400" b="1" smtClean="0">
              <a:latin typeface="Courier New" pitchFamily="49" charset="0"/>
              <a:cs typeface="Arial" charset="0"/>
            </a:endParaRPr>
          </a:p>
          <a:p>
            <a:pPr>
              <a:buFontTx/>
              <a:buNone/>
            </a:pPr>
            <a:r>
              <a:rPr lang="en-US" altLang="en-US" sz="1400" smtClean="0">
                <a:latin typeface="Consolas" pitchFamily="49" charset="0"/>
                <a:cs typeface="Arial" charset="0"/>
              </a:rPr>
              <a:t>	</a:t>
            </a:r>
            <a:r>
              <a:rPr lang="en-US" altLang="en-US" sz="1600" smtClean="0">
                <a:latin typeface="Consolas" pitchFamily="49" charset="0"/>
                <a:cs typeface="Arial" charset="0"/>
              </a:rPr>
              <a:t>	Rational::Rational( int a, int b ):numer(a), denom(b) {</a:t>
            </a:r>
          </a:p>
          <a:p>
            <a:pPr>
              <a:buFontTx/>
              <a:buNone/>
            </a:pPr>
            <a:r>
              <a:rPr lang="en-US" altLang="en-US" sz="1600" smtClean="0">
                <a:latin typeface="Consolas" pitchFamily="49" charset="0"/>
                <a:cs typeface="Arial" charset="0"/>
              </a:rPr>
              <a:t>		    </a:t>
            </a:r>
            <a:r>
              <a:rPr lang="en-US" altLang="en-US" sz="1600" smtClean="0">
                <a:solidFill>
                  <a:srgbClr val="FF0000"/>
                </a:solidFill>
                <a:latin typeface="Consolas" pitchFamily="49" charset="0"/>
                <a:cs typeface="Arial" charset="0"/>
              </a:rPr>
              <a:t>int divisor = gcd( numer, denom );</a:t>
            </a:r>
          </a:p>
          <a:p>
            <a:pPr>
              <a:buFontTx/>
              <a:buNone/>
            </a:pPr>
            <a:r>
              <a:rPr lang="en-US" altLang="en-US" sz="1600" smtClean="0">
                <a:latin typeface="Consolas" pitchFamily="49" charset="0"/>
                <a:cs typeface="Arial" charset="0"/>
              </a:rPr>
              <a:t>		    </a:t>
            </a:r>
            <a:r>
              <a:rPr lang="en-US" altLang="en-US" sz="1600" smtClean="0">
                <a:solidFill>
                  <a:srgbClr val="FF0000"/>
                </a:solidFill>
                <a:latin typeface="Consolas" pitchFamily="49" charset="0"/>
                <a:cs typeface="Arial" charset="0"/>
              </a:rPr>
              <a:t>numer /= divisor;</a:t>
            </a:r>
          </a:p>
          <a:p>
            <a:pPr>
              <a:buFontTx/>
              <a:buNone/>
            </a:pPr>
            <a:r>
              <a:rPr lang="en-US" altLang="en-US" sz="1600" smtClean="0">
                <a:solidFill>
                  <a:srgbClr val="FF0000"/>
                </a:solidFill>
                <a:latin typeface="Consolas" pitchFamily="49" charset="0"/>
                <a:cs typeface="Arial" charset="0"/>
              </a:rPr>
              <a:t>		    denom /= divisor;</a:t>
            </a:r>
          </a:p>
          <a:p>
            <a:pPr>
              <a:buFontTx/>
              <a:buNone/>
            </a:pPr>
            <a:r>
              <a:rPr lang="en-US" altLang="en-US" sz="1600" smtClean="0">
                <a:latin typeface="Consolas" pitchFamily="49" charset="0"/>
                <a:cs typeface="Arial" charset="0"/>
              </a:rPr>
              <a:t>		}</a:t>
            </a:r>
          </a:p>
        </p:txBody>
      </p:sp>
      <p:sp>
        <p:nvSpPr>
          <p:cNvPr id="23556" name="Text Box 4"/>
          <p:cNvSpPr txBox="1">
            <a:spLocks noChangeArrowheads="1"/>
          </p:cNvSpPr>
          <p:nvPr/>
        </p:nvSpPr>
        <p:spPr bwMode="auto">
          <a:xfrm>
            <a:off x="3851275" y="3213100"/>
            <a:ext cx="5257800" cy="31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400">
                <a:solidFill>
                  <a:srgbClr val="4D4D4D"/>
                </a:solidFill>
                <a:latin typeface="Consolas" pitchFamily="49" charset="0"/>
              </a:rPr>
              <a:t>int gcd( int a, int b) {</a:t>
            </a:r>
          </a:p>
          <a:p>
            <a:pPr eaLnBrk="1" hangingPunct="1">
              <a:spcBef>
                <a:spcPct val="0"/>
              </a:spcBef>
              <a:buFontTx/>
              <a:buNone/>
            </a:pPr>
            <a:r>
              <a:rPr lang="en-US" altLang="en-US" sz="1400">
                <a:solidFill>
                  <a:srgbClr val="4D4D4D"/>
                </a:solidFill>
                <a:latin typeface="Consolas" pitchFamily="49" charset="0"/>
              </a:rPr>
              <a:t>    while( true ) {</a:t>
            </a:r>
          </a:p>
          <a:p>
            <a:pPr eaLnBrk="1" hangingPunct="1">
              <a:spcBef>
                <a:spcPct val="0"/>
              </a:spcBef>
              <a:buFontTx/>
              <a:buNone/>
            </a:pPr>
            <a:r>
              <a:rPr lang="en-US" altLang="en-US" sz="1400">
                <a:solidFill>
                  <a:srgbClr val="4D4D4D"/>
                </a:solidFill>
                <a:latin typeface="Consolas" pitchFamily="49" charset="0"/>
              </a:rPr>
              <a:t>        if ( a == 0 ) {</a:t>
            </a:r>
          </a:p>
          <a:p>
            <a:pPr eaLnBrk="1" hangingPunct="1">
              <a:spcBef>
                <a:spcPct val="0"/>
              </a:spcBef>
              <a:buFontTx/>
              <a:buNone/>
            </a:pPr>
            <a:r>
              <a:rPr lang="en-US" altLang="en-US" sz="1400">
                <a:solidFill>
                  <a:srgbClr val="4D4D4D"/>
                </a:solidFill>
                <a:latin typeface="Consolas" pitchFamily="49" charset="0"/>
              </a:rPr>
              <a:t>            return (b &gt;= 0) ? b : -b;</a:t>
            </a:r>
          </a:p>
          <a:p>
            <a:pPr eaLnBrk="1" hangingPunct="1">
              <a:spcBef>
                <a:spcPct val="0"/>
              </a:spcBef>
              <a:buFontTx/>
              <a:buNone/>
            </a:pPr>
            <a:r>
              <a:rPr lang="en-US" altLang="en-US" sz="1400">
                <a:solidFill>
                  <a:srgbClr val="4D4D4D"/>
                </a:solidFill>
                <a:latin typeface="Consolas" pitchFamily="49" charset="0"/>
              </a:rPr>
              <a:t>        }</a:t>
            </a:r>
          </a:p>
          <a:p>
            <a:pPr eaLnBrk="1" hangingPunct="1">
              <a:spcBef>
                <a:spcPct val="0"/>
              </a:spcBef>
              <a:buFontTx/>
              <a:buNone/>
            </a:pPr>
            <a:endParaRPr lang="en-US" altLang="en-US" sz="1400">
              <a:solidFill>
                <a:srgbClr val="4D4D4D"/>
              </a:solidFill>
              <a:latin typeface="Consolas" pitchFamily="49" charset="0"/>
            </a:endParaRPr>
          </a:p>
          <a:p>
            <a:pPr eaLnBrk="1" hangingPunct="1">
              <a:spcBef>
                <a:spcPct val="0"/>
              </a:spcBef>
              <a:buFontTx/>
              <a:buNone/>
            </a:pPr>
            <a:r>
              <a:rPr lang="en-US" altLang="en-US" sz="1400">
                <a:solidFill>
                  <a:srgbClr val="4D4D4D"/>
                </a:solidFill>
                <a:latin typeface="Consolas" pitchFamily="49" charset="0"/>
              </a:rPr>
              <a:t>        b %= a;</a:t>
            </a:r>
          </a:p>
          <a:p>
            <a:pPr eaLnBrk="1" hangingPunct="1">
              <a:spcBef>
                <a:spcPct val="0"/>
              </a:spcBef>
              <a:buFontTx/>
              <a:buNone/>
            </a:pPr>
            <a:endParaRPr lang="en-US" altLang="en-US" sz="1400">
              <a:solidFill>
                <a:srgbClr val="4D4D4D"/>
              </a:solidFill>
              <a:latin typeface="Consolas" pitchFamily="49" charset="0"/>
            </a:endParaRPr>
          </a:p>
          <a:p>
            <a:pPr eaLnBrk="1" hangingPunct="1">
              <a:spcBef>
                <a:spcPct val="0"/>
              </a:spcBef>
              <a:buFontTx/>
              <a:buNone/>
            </a:pPr>
            <a:r>
              <a:rPr lang="en-US" altLang="en-US" sz="1400">
                <a:solidFill>
                  <a:srgbClr val="4D4D4D"/>
                </a:solidFill>
                <a:latin typeface="Consolas" pitchFamily="49" charset="0"/>
              </a:rPr>
              <a:t>        if ( b == 0 ) {</a:t>
            </a:r>
          </a:p>
          <a:p>
            <a:pPr eaLnBrk="1" hangingPunct="1">
              <a:spcBef>
                <a:spcPct val="0"/>
              </a:spcBef>
              <a:buFontTx/>
              <a:buNone/>
            </a:pPr>
            <a:r>
              <a:rPr lang="en-US" altLang="en-US" sz="1400">
                <a:solidFill>
                  <a:srgbClr val="4D4D4D"/>
                </a:solidFill>
                <a:latin typeface="Consolas" pitchFamily="49" charset="0"/>
              </a:rPr>
              <a:t>            return (a &gt;= 0) ? a : -a;</a:t>
            </a:r>
          </a:p>
          <a:p>
            <a:pPr eaLnBrk="1" hangingPunct="1">
              <a:spcBef>
                <a:spcPct val="0"/>
              </a:spcBef>
              <a:buFontTx/>
              <a:buNone/>
            </a:pPr>
            <a:r>
              <a:rPr lang="en-US" altLang="en-US" sz="1400">
                <a:solidFill>
                  <a:srgbClr val="4D4D4D"/>
                </a:solidFill>
                <a:latin typeface="Consolas" pitchFamily="49" charset="0"/>
              </a:rPr>
              <a:t>        }</a:t>
            </a:r>
          </a:p>
          <a:p>
            <a:pPr eaLnBrk="1" hangingPunct="1">
              <a:spcBef>
                <a:spcPct val="0"/>
              </a:spcBef>
              <a:buFontTx/>
              <a:buNone/>
            </a:pPr>
            <a:r>
              <a:rPr lang="en-US" altLang="en-US" sz="1400">
                <a:solidFill>
                  <a:srgbClr val="4D4D4D"/>
                </a:solidFill>
                <a:latin typeface="Consolas" pitchFamily="49" charset="0"/>
              </a:rPr>
              <a:t>        a %= b;</a:t>
            </a:r>
          </a:p>
          <a:p>
            <a:pPr eaLnBrk="1" hangingPunct="1">
              <a:spcBef>
                <a:spcPct val="0"/>
              </a:spcBef>
              <a:buFontTx/>
              <a:buNone/>
            </a:pPr>
            <a:r>
              <a:rPr lang="en-US" altLang="en-US" sz="1400">
                <a:solidFill>
                  <a:srgbClr val="4D4D4D"/>
                </a:solidFill>
                <a:latin typeface="Consolas" pitchFamily="49" charset="0"/>
              </a:rPr>
              <a:t>    }</a:t>
            </a:r>
          </a:p>
          <a:p>
            <a:pPr eaLnBrk="1" hangingPunct="1">
              <a:spcBef>
                <a:spcPct val="0"/>
              </a:spcBef>
              <a:buFontTx/>
              <a:buNone/>
            </a:pPr>
            <a:r>
              <a:rPr lang="en-US" altLang="en-US" sz="1400">
                <a:solidFill>
                  <a:srgbClr val="4D4D4D"/>
                </a:solidFill>
                <a:latin typeface="Consolas" pitchFamily="49" charset="0"/>
              </a:rPr>
              <a:t>}</a:t>
            </a:r>
          </a:p>
        </p:txBody>
      </p:sp>
      <p:sp>
        <p:nvSpPr>
          <p:cNvPr id="23557"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16933846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2457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Problem:</a:t>
            </a:r>
          </a:p>
          <a:p>
            <a:pPr lvl="1"/>
            <a:r>
              <a:rPr lang="en-US" altLang="en-US" dirty="0" smtClean="0">
                <a:latin typeface="Arial" charset="0"/>
                <a:cs typeface="Arial" charset="0"/>
              </a:rPr>
              <a:t>The rational numbers        and        have different values</a:t>
            </a:r>
          </a:p>
          <a:p>
            <a:pPr lvl="1"/>
            <a:r>
              <a:rPr lang="en-US" altLang="en-US" dirty="0" smtClean="0">
                <a:latin typeface="Arial" charset="0"/>
                <a:cs typeface="Arial" charset="0"/>
              </a:rPr>
              <a:t>The output of</a:t>
            </a:r>
          </a:p>
          <a:p>
            <a:pPr lvl="1">
              <a:buFontTx/>
              <a:buNone/>
            </a:pP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main() {</a:t>
            </a:r>
          </a:p>
          <a:p>
            <a:pPr lvl="1">
              <a:buFontTx/>
              <a:buNone/>
            </a:pP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cout</a:t>
            </a:r>
            <a:r>
              <a:rPr lang="en-US" altLang="en-US" sz="1600" dirty="0" smtClean="0">
                <a:latin typeface="Consolas" pitchFamily="49" charset="0"/>
                <a:cs typeface="Arial" charset="0"/>
              </a:rPr>
              <a:t> &lt;&lt; Rational(  1,  2 ).hash();</a:t>
            </a:r>
          </a:p>
          <a:p>
            <a:pPr lvl="1">
              <a:buFontTx/>
              <a:buNone/>
            </a:pP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cout</a:t>
            </a:r>
            <a:r>
              <a:rPr lang="en-US" altLang="en-US" sz="1600" dirty="0" smtClean="0">
                <a:latin typeface="Consolas" pitchFamily="49" charset="0"/>
                <a:cs typeface="Arial" charset="0"/>
              </a:rPr>
              <a:t> &lt;&lt; Rational( -1, -2 ).hash();</a:t>
            </a:r>
          </a:p>
          <a:p>
            <a:pPr lvl="1">
              <a:buFontTx/>
              <a:buNone/>
            </a:pPr>
            <a:r>
              <a:rPr lang="en-US" altLang="en-US" sz="1600" dirty="0" smtClean="0">
                <a:latin typeface="Consolas" pitchFamily="49" charset="0"/>
                <a:cs typeface="Arial" charset="0"/>
              </a:rPr>
              <a:t>			    return 0;</a:t>
            </a:r>
          </a:p>
          <a:p>
            <a:pPr lvl="1">
              <a:buFontTx/>
              <a:buNone/>
            </a:pPr>
            <a:r>
              <a:rPr lang="en-US" altLang="en-US" sz="1600" dirty="0" smtClean="0">
                <a:latin typeface="Consolas" pitchFamily="49" charset="0"/>
                <a:cs typeface="Arial" charset="0"/>
              </a:rPr>
              <a:t>			}</a:t>
            </a:r>
          </a:p>
          <a:p>
            <a:pPr lvl="1">
              <a:buFontTx/>
              <a:buNone/>
            </a:pPr>
            <a:r>
              <a:rPr lang="en-US" altLang="en-US" dirty="0" smtClean="0">
                <a:latin typeface="Arial" charset="0"/>
                <a:cs typeface="Arial" charset="0"/>
              </a:rPr>
              <a:t>	is</a:t>
            </a:r>
          </a:p>
          <a:p>
            <a:pPr lvl="1">
              <a:buFontTx/>
              <a:buNone/>
            </a:pPr>
            <a:r>
              <a:rPr lang="en-US" altLang="en-US" dirty="0" smtClean="0">
                <a:latin typeface="Arial" charset="0"/>
                <a:cs typeface="Arial" charset="0"/>
              </a:rPr>
              <a:t>			</a:t>
            </a:r>
            <a:r>
              <a:rPr lang="en-US" altLang="en-US" dirty="0" smtClean="0">
                <a:latin typeface="Consolas" pitchFamily="49" charset="0"/>
                <a:cs typeface="Arial" charset="0"/>
              </a:rPr>
              <a:t>858993503</a:t>
            </a:r>
          </a:p>
          <a:p>
            <a:pPr lvl="1">
              <a:buFontTx/>
              <a:buNone/>
            </a:pPr>
            <a:r>
              <a:rPr lang="en-US" altLang="en-US" dirty="0" smtClean="0">
                <a:latin typeface="Consolas" pitchFamily="49" charset="0"/>
                <a:cs typeface="Arial" charset="0"/>
              </a:rPr>
              <a:t>			3435973793</a:t>
            </a:r>
          </a:p>
        </p:txBody>
      </p:sp>
      <p:sp>
        <p:nvSpPr>
          <p:cNvPr id="24580"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graphicFrame>
        <p:nvGraphicFramePr>
          <p:cNvPr id="2" name="Object 1"/>
          <p:cNvGraphicFramePr>
            <a:graphicFrameLocks noChangeAspect="1"/>
          </p:cNvGraphicFramePr>
          <p:nvPr>
            <p:extLst>
              <p:ext uri="{D42A27DB-BD31-4B8C-83A1-F6EECF244321}">
                <p14:modId xmlns:p14="http://schemas.microsoft.com/office/powerpoint/2010/main" val="1463291980"/>
              </p:ext>
            </p:extLst>
          </p:nvPr>
        </p:nvGraphicFramePr>
        <p:xfrm>
          <a:off x="3563888" y="1740536"/>
          <a:ext cx="285378" cy="752360"/>
        </p:xfrm>
        <a:graphic>
          <a:graphicData uri="http://schemas.openxmlformats.org/presentationml/2006/ole">
            <mc:AlternateContent xmlns:mc="http://schemas.openxmlformats.org/markup-compatibility/2006">
              <mc:Choice xmlns:v="urn:schemas-microsoft-com:vml" Requires="v">
                <p:oleObj spid="_x0000_s146450" name="Equation" r:id="rId4" imgW="139680" imgH="368280" progId="Equation.DSMT4">
                  <p:embed/>
                </p:oleObj>
              </mc:Choice>
              <mc:Fallback>
                <p:oleObj name="Equation" r:id="rId4" imgW="139680" imgH="368280" progId="Equation.DSMT4">
                  <p:embed/>
                  <p:pic>
                    <p:nvPicPr>
                      <p:cNvPr id="0" name=""/>
                      <p:cNvPicPr/>
                      <p:nvPr/>
                    </p:nvPicPr>
                    <p:blipFill>
                      <a:blip r:embed="rId5"/>
                      <a:stretch>
                        <a:fillRect/>
                      </a:stretch>
                    </p:blipFill>
                    <p:spPr>
                      <a:xfrm>
                        <a:off x="3563888" y="1740536"/>
                        <a:ext cx="285378" cy="75236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548249151"/>
              </p:ext>
            </p:extLst>
          </p:nvPr>
        </p:nvGraphicFramePr>
        <p:xfrm>
          <a:off x="4373563" y="1739900"/>
          <a:ext cx="442912" cy="752475"/>
        </p:xfrm>
        <a:graphic>
          <a:graphicData uri="http://schemas.openxmlformats.org/presentationml/2006/ole">
            <mc:AlternateContent xmlns:mc="http://schemas.openxmlformats.org/markup-compatibility/2006">
              <mc:Choice xmlns:v="urn:schemas-microsoft-com:vml" Requires="v">
                <p:oleObj spid="_x0000_s146451" name="Equation" r:id="rId6" imgW="215640" imgH="368280" progId="Equation.DSMT4">
                  <p:embed/>
                </p:oleObj>
              </mc:Choice>
              <mc:Fallback>
                <p:oleObj name="Equation" r:id="rId6" imgW="215640" imgH="368280" progId="Equation.DSMT4">
                  <p:embed/>
                  <p:pic>
                    <p:nvPicPr>
                      <p:cNvPr id="0" name=""/>
                      <p:cNvPicPr/>
                      <p:nvPr/>
                    </p:nvPicPr>
                    <p:blipFill>
                      <a:blip r:embed="rId7"/>
                      <a:stretch>
                        <a:fillRect/>
                      </a:stretch>
                    </p:blipFill>
                    <p:spPr>
                      <a:xfrm>
                        <a:off x="4373563" y="1739900"/>
                        <a:ext cx="442912" cy="752475"/>
                      </a:xfrm>
                      <a:prstGeom prst="rect">
                        <a:avLst/>
                      </a:prstGeom>
                    </p:spPr>
                  </p:pic>
                </p:oleObj>
              </mc:Fallback>
            </mc:AlternateContent>
          </a:graphicData>
        </a:graphic>
      </p:graphicFrame>
    </p:spTree>
    <p:extLst>
      <p:ext uri="{BB962C8B-B14F-4D97-AF65-F5344CB8AC3E}">
        <p14:creationId xmlns:p14="http://schemas.microsoft.com/office/powerpoint/2010/main" val="38411076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endParaRPr lang="en-US" altLang="en-US" sz="4400" smtClean="0">
              <a:latin typeface="Arial" charset="0"/>
              <a:cs typeface="Arial" charset="0"/>
            </a:endParaRPr>
          </a:p>
        </p:txBody>
      </p:sp>
      <p:sp>
        <p:nvSpPr>
          <p:cNvPr id="51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this talk, we will discuss</a:t>
            </a:r>
          </a:p>
          <a:p>
            <a:pPr lvl="1"/>
            <a:r>
              <a:rPr lang="en-US" altLang="en-US" dirty="0" smtClean="0">
                <a:latin typeface="Arial" charset="0"/>
                <a:cs typeface="Arial" charset="0"/>
              </a:rPr>
              <a:t>Finding 32-bit hash values using:</a:t>
            </a:r>
          </a:p>
          <a:p>
            <a:pPr lvl="2"/>
            <a:r>
              <a:rPr lang="en-US" altLang="en-US" dirty="0" smtClean="0">
                <a:latin typeface="Arial" charset="0"/>
                <a:cs typeface="Arial" charset="0"/>
              </a:rPr>
              <a:t>Predetermined hash values</a:t>
            </a:r>
          </a:p>
          <a:p>
            <a:pPr lvl="3"/>
            <a:r>
              <a:rPr lang="en-US" altLang="en-US" dirty="0" smtClean="0">
                <a:latin typeface="Arial" charset="0"/>
                <a:cs typeface="Arial" charset="0"/>
              </a:rPr>
              <a:t>Auto-incremented hash values</a:t>
            </a:r>
          </a:p>
          <a:p>
            <a:pPr lvl="3"/>
            <a:r>
              <a:rPr lang="en-US" altLang="en-US" dirty="0" smtClean="0">
                <a:latin typeface="Arial" charset="0"/>
                <a:cs typeface="Arial" charset="0"/>
              </a:rPr>
              <a:t>Address-based hash values</a:t>
            </a:r>
          </a:p>
          <a:p>
            <a:pPr lvl="2"/>
            <a:r>
              <a:rPr lang="en-US" altLang="en-US" dirty="0" smtClean="0">
                <a:latin typeface="Arial" charset="0"/>
                <a:cs typeface="Arial" charset="0"/>
              </a:rPr>
              <a:t>Arithmetic hash values</a:t>
            </a:r>
          </a:p>
          <a:p>
            <a:pPr lvl="1"/>
            <a:r>
              <a:rPr lang="en-US" altLang="en-US" dirty="0" smtClean="0">
                <a:latin typeface="Arial" charset="0"/>
                <a:cs typeface="Arial" charset="0"/>
              </a:rPr>
              <a:t>Example: strings</a:t>
            </a:r>
          </a:p>
        </p:txBody>
      </p:sp>
    </p:spTree>
    <p:extLst>
      <p:ext uri="{BB962C8B-B14F-4D97-AF65-F5344CB8AC3E}">
        <p14:creationId xmlns:p14="http://schemas.microsoft.com/office/powerpoint/2010/main" val="38118764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altLang="en-US" dirty="0" smtClean="0">
                <a:latin typeface="Arial" charset="0"/>
                <a:cs typeface="Arial" charset="0"/>
              </a:rPr>
              <a:t>Rational number class</a:t>
            </a:r>
          </a:p>
        </p:txBody>
      </p:sp>
      <p:sp>
        <p:nvSpPr>
          <p:cNvPr id="2560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Solution:  define a normal form</a:t>
            </a:r>
          </a:p>
          <a:p>
            <a:pPr lvl="1"/>
            <a:r>
              <a:rPr lang="en-US" altLang="en-US" smtClean="0">
                <a:latin typeface="Arial" charset="0"/>
                <a:cs typeface="Arial" charset="0"/>
              </a:rPr>
              <a:t>Require that the denominator is positive</a:t>
            </a:r>
            <a:endParaRPr lang="en-US" altLang="en-US" sz="1200" b="1" smtClean="0">
              <a:latin typeface="Courier New" pitchFamily="49" charset="0"/>
              <a:cs typeface="Arial" charset="0"/>
            </a:endParaRP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Rational::Rational( int a, int b ):numer(a), denom(b) {</a:t>
            </a:r>
          </a:p>
          <a:p>
            <a:pPr>
              <a:buFontTx/>
              <a:buNone/>
            </a:pPr>
            <a:r>
              <a:rPr lang="en-US" altLang="en-US" sz="1600" smtClean="0">
                <a:latin typeface="Consolas" pitchFamily="49" charset="0"/>
                <a:cs typeface="Arial" charset="0"/>
              </a:rPr>
              <a:t>		    int divisor = gcd( numer, denom );</a:t>
            </a:r>
          </a:p>
          <a:p>
            <a:pPr>
              <a:buFontTx/>
              <a:buNone/>
            </a:pPr>
            <a:r>
              <a:rPr lang="en-US" altLang="en-US" sz="1600" smtClean="0">
                <a:solidFill>
                  <a:srgbClr val="FF0000"/>
                </a:solidFill>
                <a:latin typeface="Consolas" pitchFamily="49" charset="0"/>
                <a:cs typeface="Arial" charset="0"/>
              </a:rPr>
              <a:t>		    </a:t>
            </a:r>
            <a:r>
              <a:rPr lang="nb-NO" altLang="en-US" sz="1600" smtClean="0">
                <a:solidFill>
                  <a:srgbClr val="FF0000"/>
                </a:solidFill>
                <a:latin typeface="Consolas" pitchFamily="49" charset="0"/>
                <a:cs typeface="Arial" charset="0"/>
              </a:rPr>
              <a:t>divisor = (denom &gt;= 0) ? divisor : -divisor;</a:t>
            </a:r>
            <a:endParaRPr lang="en-US" altLang="en-US" sz="1600" smtClean="0">
              <a:solidFill>
                <a:srgbClr val="FF0000"/>
              </a:solidFill>
              <a:latin typeface="Consolas" pitchFamily="49" charset="0"/>
              <a:cs typeface="Arial" charset="0"/>
            </a:endParaRPr>
          </a:p>
          <a:p>
            <a:pPr>
              <a:buFontTx/>
              <a:buNone/>
            </a:pPr>
            <a:r>
              <a:rPr lang="en-US" altLang="en-US" sz="1600" smtClean="0">
                <a:latin typeface="Consolas" pitchFamily="49" charset="0"/>
                <a:cs typeface="Arial" charset="0"/>
              </a:rPr>
              <a:t>		    numer /= divisor;</a:t>
            </a:r>
          </a:p>
          <a:p>
            <a:pPr>
              <a:buFontTx/>
              <a:buNone/>
            </a:pPr>
            <a:r>
              <a:rPr lang="en-US" altLang="en-US" sz="1600" smtClean="0">
                <a:latin typeface="Consolas" pitchFamily="49" charset="0"/>
                <a:cs typeface="Arial" charset="0"/>
              </a:rPr>
              <a:t>		    denom /= divisor;</a:t>
            </a:r>
          </a:p>
          <a:p>
            <a:pPr>
              <a:buFontTx/>
              <a:buNone/>
            </a:pPr>
            <a:r>
              <a:rPr lang="en-US" altLang="en-US" sz="1600" smtClean="0">
                <a:latin typeface="Consolas" pitchFamily="49" charset="0"/>
                <a:cs typeface="Arial" charset="0"/>
              </a:rPr>
              <a:t>		}</a:t>
            </a:r>
          </a:p>
        </p:txBody>
      </p:sp>
      <p:sp>
        <p:nvSpPr>
          <p:cNvPr id="25604"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9.2.5.1</a:t>
            </a:r>
            <a:endParaRPr lang="en-CA" altLang="en-US" sz="1800" dirty="0"/>
          </a:p>
        </p:txBody>
      </p:sp>
    </p:spTree>
    <p:extLst>
      <p:ext uri="{BB962C8B-B14F-4D97-AF65-F5344CB8AC3E}">
        <p14:creationId xmlns:p14="http://schemas.microsoft.com/office/powerpoint/2010/main" val="24437521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2662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Two strings are equal if all the characters are equal and in the identical order</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 string is simply an array of bytes:</a:t>
            </a:r>
          </a:p>
          <a:p>
            <a:pPr lvl="1"/>
            <a:r>
              <a:rPr lang="en-US" altLang="en-US" smtClean="0">
                <a:latin typeface="Arial" charset="0"/>
                <a:cs typeface="Arial" charset="0"/>
              </a:rPr>
              <a:t>Each byte stores a value from 0 to 255</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Any hash function must be a function of these bytes</a:t>
            </a:r>
            <a:endParaRPr lang="en-US" altLang="en-US" sz="1600" b="1" smtClean="0">
              <a:latin typeface="Courier New" pitchFamily="49" charset="0"/>
              <a:cs typeface="Arial" charset="0"/>
            </a:endParaRPr>
          </a:p>
        </p:txBody>
      </p:sp>
      <p:sp>
        <p:nvSpPr>
          <p:cNvPr id="26628"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a:t>
            </a:r>
            <a:endParaRPr lang="en-CA" altLang="en-US" sz="1800" dirty="0"/>
          </a:p>
        </p:txBody>
      </p:sp>
    </p:spTree>
    <p:extLst>
      <p:ext uri="{BB962C8B-B14F-4D97-AF65-F5344CB8AC3E}">
        <p14:creationId xmlns:p14="http://schemas.microsoft.com/office/powerpoint/2010/main" val="41546989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2765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could, for example, just add the characters:</a:t>
            </a:r>
          </a:p>
          <a:p>
            <a:pPr>
              <a:buFontTx/>
              <a:buNone/>
            </a:pPr>
            <a:endParaRPr lang="en-US" altLang="en-US" sz="1600" b="1" smtClean="0">
              <a:latin typeface="Courier New" pitchFamily="49" charset="0"/>
              <a:cs typeface="Arial" charset="0"/>
            </a:endParaRPr>
          </a:p>
          <a:p>
            <a:pPr>
              <a:buFontTx/>
              <a:buNone/>
            </a:pPr>
            <a:r>
              <a:rPr lang="en-US" altLang="en-US" sz="1600" smtClean="0">
                <a:latin typeface="Consolas" pitchFamily="49" charset="0"/>
                <a:cs typeface="Arial" charset="0"/>
              </a:rPr>
              <a:t>		unsigned int hash( const string &amp;str ) {</a:t>
            </a:r>
          </a:p>
          <a:p>
            <a:pPr>
              <a:buFontTx/>
              <a:buNone/>
            </a:pPr>
            <a:r>
              <a:rPr lang="en-US" altLang="en-US" sz="1600" smtClean="0">
                <a:latin typeface="Consolas" pitchFamily="49" charset="0"/>
                <a:cs typeface="Arial" charset="0"/>
              </a:rPr>
              <a:t>		    unsigned int hash_vaalue = 0;</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for ( int k = 0; k &lt; str.length(); ++k ) {</a:t>
            </a:r>
          </a:p>
          <a:p>
            <a:pPr>
              <a:buFontTx/>
              <a:buNone/>
            </a:pPr>
            <a:r>
              <a:rPr lang="en-US" altLang="en-US" sz="1600" smtClean="0">
                <a:latin typeface="Consolas" pitchFamily="49" charset="0"/>
                <a:cs typeface="Arial" charset="0"/>
              </a:rPr>
              <a:t>		        hash_value += str[k];</a:t>
            </a:r>
          </a:p>
          <a:p>
            <a:pPr>
              <a:buFontTx/>
              <a:buNone/>
            </a:pPr>
            <a:r>
              <a:rPr lang="en-US" altLang="en-US" sz="1600" smtClean="0">
                <a:latin typeface="Consolas" pitchFamily="49" charset="0"/>
                <a:cs typeface="Arial" charset="0"/>
              </a:rPr>
              <a:t>		    }</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return hash_value;</a:t>
            </a:r>
          </a:p>
          <a:p>
            <a:pPr>
              <a:buFontTx/>
              <a:buNone/>
            </a:pPr>
            <a:r>
              <a:rPr lang="en-US" altLang="en-US" sz="1600" smtClean="0">
                <a:latin typeface="Consolas" pitchFamily="49" charset="0"/>
                <a:cs typeface="Arial" charset="0"/>
              </a:rPr>
              <a:t>		}</a:t>
            </a:r>
          </a:p>
        </p:txBody>
      </p:sp>
      <p:sp>
        <p:nvSpPr>
          <p:cNvPr id="27652"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9.2.5.3.1</a:t>
            </a:r>
            <a:endParaRPr lang="en-CA" altLang="en-US" sz="1800" dirty="0"/>
          </a:p>
        </p:txBody>
      </p:sp>
    </p:spTree>
    <p:extLst>
      <p:ext uri="{BB962C8B-B14F-4D97-AF65-F5344CB8AC3E}">
        <p14:creationId xmlns:p14="http://schemas.microsoft.com/office/powerpoint/2010/main" val="16739722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7" descr="di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650" y="3641725"/>
            <a:ext cx="4968875" cy="297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33587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Not very good:</a:t>
            </a:r>
          </a:p>
          <a:p>
            <a:pPr lvl="1"/>
            <a:r>
              <a:rPr lang="en-US" altLang="en-US" dirty="0" smtClean="0">
                <a:latin typeface="Arial" charset="0"/>
                <a:cs typeface="Arial" charset="0"/>
              </a:rPr>
              <a:t>Slow run time: </a:t>
            </a:r>
            <a:r>
              <a:rPr lang="en-US" altLang="en-US" b="1" dirty="0" smtClean="0">
                <a:latin typeface="Symbol" pitchFamily="18" charset="2"/>
                <a:cs typeface="Arial" charset="0"/>
              </a:rPr>
              <a:t>Q</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p>
          <a:p>
            <a:pPr lvl="1"/>
            <a:r>
              <a:rPr lang="en-US" altLang="en-US" dirty="0" smtClean="0">
                <a:latin typeface="Arial" charset="0"/>
                <a:cs typeface="Arial" charset="0"/>
              </a:rPr>
              <a:t>Words with the same characters hash to the same code:</a:t>
            </a:r>
          </a:p>
          <a:p>
            <a:pPr lvl="2"/>
            <a:r>
              <a:rPr lang="en-US" altLang="en-US" dirty="0" smtClean="0">
                <a:latin typeface="Consolas" panose="020B0609020204030204" pitchFamily="49" charset="0"/>
                <a:cs typeface="Consolas" panose="020B0609020204030204" pitchFamily="49" charset="0"/>
              </a:rPr>
              <a:t>"form"</a:t>
            </a:r>
            <a:r>
              <a:rPr lang="en-US" altLang="en-US" dirty="0" smtClean="0">
                <a:latin typeface="Arial" charset="0"/>
                <a:cs typeface="Arial" charset="0"/>
              </a:rPr>
              <a:t> and </a:t>
            </a:r>
            <a:r>
              <a:rPr lang="en-US" altLang="en-US" dirty="0" smtClean="0">
                <a:latin typeface="Consolas" panose="020B0609020204030204" pitchFamily="49" charset="0"/>
                <a:cs typeface="Consolas" panose="020B0609020204030204" pitchFamily="49" charset="0"/>
              </a:rPr>
              <a:t>"from"</a:t>
            </a:r>
          </a:p>
          <a:p>
            <a:pPr lvl="1"/>
            <a:r>
              <a:rPr lang="en-US" altLang="en-US" dirty="0" smtClean="0">
                <a:latin typeface="Arial" charset="0"/>
                <a:cs typeface="Arial" charset="0"/>
              </a:rPr>
              <a:t>A poor distribution, </a:t>
            </a:r>
            <a:r>
              <a:rPr lang="en-US" altLang="en-US" i="1" dirty="0" smtClean="0">
                <a:latin typeface="Arial" charset="0"/>
                <a:cs typeface="Arial" charset="0"/>
              </a:rPr>
              <a:t>e</a:t>
            </a:r>
            <a:r>
              <a:rPr lang="en-US" altLang="en-US" dirty="0" smtClean="0">
                <a:latin typeface="Arial" charset="0"/>
                <a:cs typeface="Arial" charset="0"/>
              </a:rPr>
              <a:t>.</a:t>
            </a:r>
            <a:r>
              <a:rPr lang="en-US" altLang="en-US" i="1" dirty="0" smtClean="0">
                <a:latin typeface="Arial" charset="0"/>
                <a:cs typeface="Arial" charset="0"/>
              </a:rPr>
              <a:t>g</a:t>
            </a:r>
            <a:r>
              <a:rPr lang="en-US" altLang="en-US" dirty="0" smtClean="0">
                <a:latin typeface="Arial" charset="0"/>
                <a:cs typeface="Arial" charset="0"/>
              </a:rPr>
              <a:t>., all words in </a:t>
            </a:r>
            <a:r>
              <a:rPr lang="en-US" altLang="en-US" dirty="0" err="1" smtClean="0">
                <a:latin typeface="Arial" charset="0"/>
                <a:cs typeface="Arial" charset="0"/>
              </a:rPr>
              <a:t>Moby</a:t>
            </a:r>
            <a:r>
              <a:rPr lang="en-US" altLang="en-US" baseline="30000" dirty="0" err="1" smtClean="0">
                <a:latin typeface="Arial" charset="0"/>
                <a:cs typeface="Arial" charset="0"/>
              </a:rPr>
              <a:t>TM</a:t>
            </a:r>
            <a:r>
              <a:rPr lang="en-US" altLang="en-US" dirty="0" smtClean="0">
                <a:latin typeface="Arial" charset="0"/>
                <a:cs typeface="Arial" charset="0"/>
              </a:rPr>
              <a:t> Words II by Grady Ward (</a:t>
            </a:r>
            <a:r>
              <a:rPr lang="en-US" altLang="en-US" dirty="0" smtClean="0">
                <a:latin typeface="Consolas" pitchFamily="49" charset="0"/>
                <a:cs typeface="Arial" charset="0"/>
              </a:rPr>
              <a:t>single.txt</a:t>
            </a:r>
            <a:r>
              <a:rPr lang="en-US" altLang="en-US" dirty="0" smtClean="0">
                <a:latin typeface="Arial" charset="0"/>
                <a:cs typeface="Arial" charset="0"/>
              </a:rPr>
              <a:t>) Project Gutenberg):</a:t>
            </a:r>
          </a:p>
        </p:txBody>
      </p:sp>
      <p:pic>
        <p:nvPicPr>
          <p:cNvPr id="28677" name="Picture 6" descr="di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9338" y="3500438"/>
            <a:ext cx="3978275"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8"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9.2.5.3.1</a:t>
            </a:r>
            <a:endParaRPr lang="en-CA" altLang="en-US" sz="1800" dirty="0"/>
          </a:p>
        </p:txBody>
      </p:sp>
    </p:spTree>
    <p:extLst>
      <p:ext uri="{BB962C8B-B14F-4D97-AF65-F5344CB8AC3E}">
        <p14:creationId xmlns:p14="http://schemas.microsoft.com/office/powerpoint/2010/main" val="24701531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587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5875">
                                            <p:txEl>
                                              <p:pRg st="3" end="3"/>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33587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67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6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2969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Let the individual characters represent the coefficients of a polynomial in </a:t>
            </a:r>
            <a:r>
              <a:rPr lang="en-US" altLang="en-US" i="1" smtClean="0">
                <a:latin typeface="Times New Roman" pitchFamily="18" charset="0"/>
                <a:cs typeface="Arial" charset="0"/>
              </a:rPr>
              <a:t>x</a:t>
            </a:r>
            <a:r>
              <a:rPr lang="en-US" altLang="en-US" smtClean="0">
                <a:latin typeface="Arial" charset="0"/>
                <a:cs typeface="Arial" charset="0"/>
              </a:rPr>
              <a:t>:</a:t>
            </a:r>
          </a:p>
          <a:p>
            <a:pPr algn="ctr">
              <a:buFontTx/>
              <a:buNone/>
            </a:pPr>
            <a:r>
              <a:rPr lang="en-US" altLang="en-US" i="1" smtClean="0">
                <a:latin typeface="Times New Roman" pitchFamily="18" charset="0"/>
                <a:cs typeface="Arial" charset="0"/>
              </a:rPr>
              <a:t>p</a:t>
            </a:r>
            <a:r>
              <a:rPr lang="en-US" altLang="en-US" smtClean="0">
                <a:latin typeface="Times New Roman" pitchFamily="18" charset="0"/>
                <a:cs typeface="Arial" charset="0"/>
              </a:rPr>
              <a:t>(</a:t>
            </a:r>
            <a:r>
              <a:rPr lang="en-US" altLang="en-US" i="1" smtClean="0">
                <a:latin typeface="Times New Roman" pitchFamily="18" charset="0"/>
                <a:cs typeface="Arial" charset="0"/>
              </a:rPr>
              <a:t>x</a:t>
            </a:r>
            <a:r>
              <a:rPr lang="en-US" altLang="en-US" smtClean="0">
                <a:latin typeface="Times New Roman" pitchFamily="18" charset="0"/>
                <a:cs typeface="Arial" charset="0"/>
              </a:rPr>
              <a:t>) = </a:t>
            </a:r>
            <a:r>
              <a:rPr lang="en-US" altLang="en-US" i="1" smtClean="0">
                <a:latin typeface="Times New Roman" pitchFamily="18" charset="0"/>
                <a:cs typeface="Arial" charset="0"/>
              </a:rPr>
              <a:t>c</a:t>
            </a:r>
            <a:r>
              <a:rPr lang="en-US" altLang="en-US" baseline="-25000" smtClean="0">
                <a:latin typeface="Times New Roman" pitchFamily="18" charset="0"/>
                <a:cs typeface="Arial" charset="0"/>
              </a:rPr>
              <a:t>0 </a:t>
            </a:r>
            <a:r>
              <a:rPr lang="en-US" altLang="en-US" i="1" smtClean="0">
                <a:latin typeface="Times New Roman" pitchFamily="18" charset="0"/>
                <a:cs typeface="Arial" charset="0"/>
              </a:rPr>
              <a:t>x</a:t>
            </a:r>
            <a:r>
              <a:rPr lang="en-US" altLang="en-US" i="1" baseline="30000" smtClean="0">
                <a:latin typeface="Times New Roman" pitchFamily="18" charset="0"/>
                <a:cs typeface="Arial" charset="0"/>
              </a:rPr>
              <a:t>n</a:t>
            </a:r>
            <a:r>
              <a:rPr lang="en-US" altLang="en-US" baseline="30000" smtClean="0">
                <a:latin typeface="Times New Roman" pitchFamily="18" charset="0"/>
                <a:cs typeface="Arial" charset="0"/>
              </a:rPr>
              <a:t> – 1</a:t>
            </a:r>
            <a:r>
              <a:rPr lang="en-US" altLang="en-US" smtClean="0">
                <a:latin typeface="Times New Roman" pitchFamily="18" charset="0"/>
                <a:cs typeface="Arial" charset="0"/>
              </a:rPr>
              <a:t> + </a:t>
            </a:r>
            <a:r>
              <a:rPr lang="en-US" altLang="en-US" i="1" smtClean="0">
                <a:latin typeface="Times New Roman" pitchFamily="18" charset="0"/>
                <a:cs typeface="Arial" charset="0"/>
              </a:rPr>
              <a:t>c</a:t>
            </a:r>
            <a:r>
              <a:rPr lang="en-US" altLang="en-US" baseline="-25000" smtClean="0">
                <a:latin typeface="Times New Roman" pitchFamily="18" charset="0"/>
                <a:cs typeface="Arial" charset="0"/>
              </a:rPr>
              <a:t>1 </a:t>
            </a:r>
            <a:r>
              <a:rPr lang="en-US" altLang="en-US" i="1" smtClean="0">
                <a:latin typeface="Times New Roman" pitchFamily="18" charset="0"/>
                <a:cs typeface="Arial" charset="0"/>
              </a:rPr>
              <a:t>x</a:t>
            </a:r>
            <a:r>
              <a:rPr lang="en-US" altLang="en-US" i="1" baseline="30000" smtClean="0">
                <a:latin typeface="Times New Roman" pitchFamily="18" charset="0"/>
                <a:cs typeface="Arial" charset="0"/>
              </a:rPr>
              <a:t>n</a:t>
            </a:r>
            <a:r>
              <a:rPr lang="en-US" altLang="en-US" baseline="30000" smtClean="0">
                <a:latin typeface="Times New Roman" pitchFamily="18" charset="0"/>
                <a:cs typeface="Arial" charset="0"/>
              </a:rPr>
              <a:t> – 2</a:t>
            </a:r>
            <a:r>
              <a:rPr lang="en-US" altLang="en-US" smtClean="0">
                <a:latin typeface="Times New Roman" pitchFamily="18" charset="0"/>
                <a:cs typeface="Arial" charset="0"/>
              </a:rPr>
              <a:t> + ··· + </a:t>
            </a:r>
            <a:r>
              <a:rPr lang="en-US" altLang="en-US" i="1" smtClean="0">
                <a:latin typeface="Times New Roman" pitchFamily="18" charset="0"/>
                <a:cs typeface="Arial" charset="0"/>
              </a:rPr>
              <a:t>c</a:t>
            </a:r>
            <a:r>
              <a:rPr lang="en-US" altLang="en-US" i="1" baseline="-25000" smtClean="0">
                <a:latin typeface="Times New Roman" pitchFamily="18" charset="0"/>
                <a:cs typeface="Arial" charset="0"/>
              </a:rPr>
              <a:t>n</a:t>
            </a:r>
            <a:r>
              <a:rPr lang="en-US" altLang="en-US" baseline="-25000" smtClean="0">
                <a:latin typeface="Times New Roman" pitchFamily="18" charset="0"/>
                <a:cs typeface="Arial" charset="0"/>
              </a:rPr>
              <a:t> – 3 </a:t>
            </a:r>
            <a:r>
              <a:rPr lang="en-US" altLang="en-US" i="1" smtClean="0">
                <a:latin typeface="Times New Roman" pitchFamily="18" charset="0"/>
                <a:cs typeface="Arial" charset="0"/>
              </a:rPr>
              <a:t>x</a:t>
            </a:r>
            <a:r>
              <a:rPr lang="en-US" altLang="en-US" baseline="30000" smtClean="0">
                <a:latin typeface="Times New Roman" pitchFamily="18" charset="0"/>
                <a:cs typeface="Arial" charset="0"/>
              </a:rPr>
              <a:t>2</a:t>
            </a:r>
            <a:r>
              <a:rPr lang="en-US" altLang="en-US" smtClean="0">
                <a:latin typeface="Times New Roman" pitchFamily="18" charset="0"/>
                <a:cs typeface="Arial" charset="0"/>
              </a:rPr>
              <a:t> + </a:t>
            </a:r>
            <a:r>
              <a:rPr lang="en-US" altLang="en-US" i="1" smtClean="0">
                <a:latin typeface="Times New Roman" pitchFamily="18" charset="0"/>
                <a:cs typeface="Arial" charset="0"/>
              </a:rPr>
              <a:t>c</a:t>
            </a:r>
            <a:r>
              <a:rPr lang="en-US" altLang="en-US" i="1" baseline="-25000" smtClean="0">
                <a:latin typeface="Times New Roman" pitchFamily="18" charset="0"/>
                <a:cs typeface="Arial" charset="0"/>
              </a:rPr>
              <a:t>n</a:t>
            </a:r>
            <a:r>
              <a:rPr lang="en-US" altLang="en-US" baseline="-25000" smtClean="0">
                <a:latin typeface="Times New Roman" pitchFamily="18" charset="0"/>
                <a:cs typeface="Arial" charset="0"/>
              </a:rPr>
              <a:t> – 2 </a:t>
            </a:r>
            <a:r>
              <a:rPr lang="en-US" altLang="en-US" i="1" smtClean="0">
                <a:latin typeface="Times New Roman" pitchFamily="18" charset="0"/>
                <a:cs typeface="Arial" charset="0"/>
              </a:rPr>
              <a:t>x</a:t>
            </a:r>
            <a:r>
              <a:rPr lang="en-US" altLang="en-US" smtClean="0">
                <a:latin typeface="Times New Roman" pitchFamily="18" charset="0"/>
                <a:cs typeface="Arial" charset="0"/>
              </a:rPr>
              <a:t> + </a:t>
            </a:r>
            <a:r>
              <a:rPr lang="en-US" altLang="en-US" i="1" smtClean="0">
                <a:latin typeface="Times New Roman" pitchFamily="18" charset="0"/>
                <a:cs typeface="Arial" charset="0"/>
              </a:rPr>
              <a:t>c</a:t>
            </a:r>
            <a:r>
              <a:rPr lang="en-US" altLang="en-US" i="1" baseline="-25000" smtClean="0">
                <a:latin typeface="Times New Roman" pitchFamily="18" charset="0"/>
                <a:cs typeface="Arial" charset="0"/>
              </a:rPr>
              <a:t>n</a:t>
            </a:r>
            <a:r>
              <a:rPr lang="en-US" altLang="en-US" baseline="-25000" smtClean="0">
                <a:latin typeface="Times New Roman" pitchFamily="18" charset="0"/>
                <a:cs typeface="Arial" charset="0"/>
              </a:rPr>
              <a:t> – 1</a:t>
            </a:r>
            <a:endParaRPr lang="en-US" altLang="en-US" smtClean="0">
              <a:latin typeface="Times New Roman" pitchFamily="18" charset="0"/>
              <a:cs typeface="Arial" charset="0"/>
            </a:endParaRPr>
          </a:p>
          <a:p>
            <a:pPr>
              <a:buFont typeface="Arial" charset="0"/>
              <a:buNone/>
            </a:pPr>
            <a:r>
              <a:rPr lang="en-US" altLang="en-US" smtClean="0">
                <a:latin typeface="Arial" charset="0"/>
                <a:cs typeface="Arial" charset="0"/>
              </a:rPr>
              <a:t>	Use Horner’s rule to evaluate this polynomial at a prime number, </a:t>
            </a:r>
            <a:r>
              <a:rPr lang="en-US" altLang="en-US" i="1" smtClean="0">
                <a:latin typeface="Arial" charset="0"/>
                <a:cs typeface="Arial" charset="0"/>
              </a:rPr>
              <a:t>e</a:t>
            </a:r>
            <a:r>
              <a:rPr lang="en-US" altLang="en-US" smtClean="0">
                <a:latin typeface="Arial" charset="0"/>
                <a:cs typeface="Arial" charset="0"/>
              </a:rPr>
              <a:t>.</a:t>
            </a:r>
            <a:r>
              <a:rPr lang="en-US" altLang="en-US" i="1" smtClean="0">
                <a:latin typeface="Arial" charset="0"/>
                <a:cs typeface="Arial" charset="0"/>
              </a:rPr>
              <a:t>g</a:t>
            </a:r>
            <a:r>
              <a:rPr lang="en-US" altLang="en-US" smtClean="0">
                <a:latin typeface="Arial" charset="0"/>
                <a:cs typeface="Arial" charset="0"/>
              </a:rPr>
              <a:t>., </a:t>
            </a:r>
            <a:r>
              <a:rPr lang="en-US" altLang="en-US" i="1" smtClean="0">
                <a:latin typeface="Times New Roman" pitchFamily="18" charset="0"/>
                <a:cs typeface="Arial" charset="0"/>
              </a:rPr>
              <a:t>x</a:t>
            </a:r>
            <a:r>
              <a:rPr lang="en-US" altLang="en-US" smtClean="0">
                <a:latin typeface="Times New Roman" pitchFamily="18" charset="0"/>
                <a:cs typeface="Arial" charset="0"/>
              </a:rPr>
              <a:t> = </a:t>
            </a:r>
            <a:r>
              <a:rPr lang="en-US" altLang="en-US" smtClean="0">
                <a:solidFill>
                  <a:srgbClr val="FF0000"/>
                </a:solidFill>
                <a:latin typeface="Times New Roman" pitchFamily="18" charset="0"/>
                <a:cs typeface="Arial" charset="0"/>
              </a:rPr>
              <a:t>12347</a:t>
            </a:r>
            <a:r>
              <a:rPr lang="en-US" altLang="en-US" smtClean="0">
                <a:latin typeface="Arial" charset="0"/>
                <a:cs typeface="Arial" charset="0"/>
              </a:rPr>
              <a:t>:</a:t>
            </a:r>
          </a:p>
          <a:p>
            <a:pPr>
              <a:buFontTx/>
              <a:buNone/>
            </a:pPr>
            <a:r>
              <a:rPr lang="en-US" altLang="en-US" sz="1600" b="1" smtClean="0">
                <a:latin typeface="Consolas" pitchFamily="49" charset="0"/>
                <a:cs typeface="Arial" charset="0"/>
              </a:rPr>
              <a:t>		</a:t>
            </a:r>
            <a:r>
              <a:rPr lang="en-US" altLang="en-US" sz="1600" smtClean="0">
                <a:latin typeface="Consolas" pitchFamily="49" charset="0"/>
                <a:cs typeface="Arial" charset="0"/>
              </a:rPr>
              <a:t>unsigned int hash( string const &amp;str ) {</a:t>
            </a:r>
          </a:p>
          <a:p>
            <a:pPr>
              <a:buFontTx/>
              <a:buNone/>
            </a:pPr>
            <a:r>
              <a:rPr lang="en-US" altLang="en-US" sz="1600" smtClean="0">
                <a:latin typeface="Consolas" pitchFamily="49" charset="0"/>
                <a:cs typeface="Arial" charset="0"/>
              </a:rPr>
              <a:t>		    unsigned int hash_value = 0;</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for ( int k = 0; k &lt; str.length(); ++k ) {</a:t>
            </a:r>
          </a:p>
          <a:p>
            <a:pPr>
              <a:buFontTx/>
              <a:buNone/>
            </a:pPr>
            <a:r>
              <a:rPr lang="en-US" altLang="en-US" sz="1600" smtClean="0">
                <a:latin typeface="Consolas" pitchFamily="49" charset="0"/>
                <a:cs typeface="Arial" charset="0"/>
              </a:rPr>
              <a:t>		        hash_value = </a:t>
            </a:r>
            <a:r>
              <a:rPr lang="en-US" altLang="en-US" sz="1600" smtClean="0">
                <a:solidFill>
                  <a:srgbClr val="FF0000"/>
                </a:solidFill>
                <a:latin typeface="Consolas" pitchFamily="49" charset="0"/>
                <a:cs typeface="Arial" charset="0"/>
              </a:rPr>
              <a:t>12347</a:t>
            </a:r>
            <a:r>
              <a:rPr lang="en-US" altLang="en-US" sz="1600" smtClean="0">
                <a:latin typeface="Consolas" pitchFamily="49" charset="0"/>
                <a:cs typeface="Arial" charset="0"/>
              </a:rPr>
              <a:t>*hash_value + str[k];</a:t>
            </a:r>
          </a:p>
          <a:p>
            <a:pPr>
              <a:buFontTx/>
              <a:buNone/>
            </a:pPr>
            <a:r>
              <a:rPr lang="en-US" altLang="en-US" sz="1600" smtClean="0">
                <a:latin typeface="Consolas" pitchFamily="49" charset="0"/>
                <a:cs typeface="Arial" charset="0"/>
              </a:rPr>
              <a:t>		    }</a:t>
            </a:r>
          </a:p>
          <a:p>
            <a:pPr>
              <a:buFontTx/>
              <a:buNone/>
            </a:pPr>
            <a:endParaRPr lang="en-US" altLang="en-US" sz="1600" smtClean="0">
              <a:latin typeface="Consolas" pitchFamily="49" charset="0"/>
              <a:cs typeface="Arial" charset="0"/>
            </a:endParaRPr>
          </a:p>
          <a:p>
            <a:pPr>
              <a:buFontTx/>
              <a:buNone/>
            </a:pPr>
            <a:r>
              <a:rPr lang="en-US" altLang="en-US" sz="1600" smtClean="0">
                <a:latin typeface="Consolas" pitchFamily="49" charset="0"/>
                <a:cs typeface="Arial" charset="0"/>
              </a:rPr>
              <a:t>		    return hash_value;</a:t>
            </a:r>
          </a:p>
          <a:p>
            <a:pPr>
              <a:buFontTx/>
              <a:buNone/>
            </a:pPr>
            <a:r>
              <a:rPr lang="en-US" altLang="en-US" sz="1600" smtClean="0">
                <a:latin typeface="Consolas" pitchFamily="49" charset="0"/>
                <a:cs typeface="Arial" charset="0"/>
              </a:rPr>
              <a:t>		}</a:t>
            </a:r>
          </a:p>
        </p:txBody>
      </p:sp>
      <p:sp>
        <p:nvSpPr>
          <p:cNvPr id="29700" name="TextBox 5"/>
          <p:cNvSpPr txBox="1">
            <a:spLocks noChangeArrowheads="1"/>
          </p:cNvSpPr>
          <p:nvPr/>
        </p:nvSpPr>
        <p:spPr bwMode="auto">
          <a:xfrm>
            <a:off x="179388" y="682849"/>
            <a:ext cx="10823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9.2.5.3.2</a:t>
            </a:r>
            <a:endParaRPr lang="en-CA" altLang="en-US" sz="1800" dirty="0"/>
          </a:p>
        </p:txBody>
      </p:sp>
    </p:spTree>
    <p:extLst>
      <p:ext uri="{BB962C8B-B14F-4D97-AF65-F5344CB8AC3E}">
        <p14:creationId xmlns:p14="http://schemas.microsoft.com/office/powerpoint/2010/main" val="35916815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p:cNvSpPr>
          <p:nvPr>
            <p:ph type="title" idx="4294967295"/>
          </p:nvPr>
        </p:nvSpPr>
        <p:spPr/>
        <p:txBody>
          <a:bodyPr/>
          <a:lstStyle/>
          <a:p>
            <a:r>
              <a:rPr lang="en-US" altLang="en-US" dirty="0" smtClean="0">
                <a:latin typeface="Arial" charset="0"/>
                <a:cs typeface="Arial" charset="0"/>
              </a:rPr>
              <a:t>String class</a:t>
            </a:r>
          </a:p>
        </p:txBody>
      </p:sp>
      <p:sp>
        <p:nvSpPr>
          <p:cNvPr id="30723" name="Rectangle 3"/>
          <p:cNvSpPr>
            <a:spLocks noGrp="1"/>
          </p:cNvSpPr>
          <p:nvPr>
            <p:ph type="body" idx="4294967295"/>
          </p:nvPr>
        </p:nvSpPr>
        <p:spPr/>
        <p:txBody>
          <a:bodyPr/>
          <a:lstStyle/>
          <a:p>
            <a:pPr>
              <a:buFont typeface="Arial" charset="0"/>
              <a:buNone/>
            </a:pPr>
            <a:r>
              <a:rPr lang="en-US" altLang="en-US" smtClean="0">
                <a:latin typeface="Arial" charset="0"/>
                <a:cs typeface="Arial" charset="0"/>
              </a:rPr>
              <a:t>	Is this hash function actually better?</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Suppose I pick </a:t>
            </a:r>
            <a:r>
              <a:rPr lang="en-US" altLang="en-US" i="1" smtClean="0">
                <a:latin typeface="Times New Roman" pitchFamily="18" charset="0"/>
                <a:cs typeface="Arial" charset="0"/>
              </a:rPr>
              <a:t>n</a:t>
            </a:r>
            <a:r>
              <a:rPr lang="en-US" altLang="en-US" smtClean="0">
                <a:latin typeface="Arial" charset="0"/>
                <a:cs typeface="Arial" charset="0"/>
              </a:rPr>
              <a:t> random integers from </a:t>
            </a:r>
            <a:r>
              <a:rPr lang="en-US" altLang="en-US" smtClean="0">
                <a:latin typeface="Times New Roman" pitchFamily="18" charset="0"/>
                <a:cs typeface="Times New Roman" pitchFamily="18" charset="0"/>
              </a:rPr>
              <a:t>1</a:t>
            </a:r>
            <a:r>
              <a:rPr lang="en-US" altLang="en-US" smtClean="0">
                <a:latin typeface="Arial" charset="0"/>
                <a:cs typeface="Arial" charset="0"/>
              </a:rPr>
              <a:t> to </a:t>
            </a:r>
            <a:r>
              <a:rPr lang="en-US" altLang="en-US" i="1" smtClean="0">
                <a:latin typeface="Times New Roman" pitchFamily="18" charset="0"/>
                <a:cs typeface="Arial" charset="0"/>
              </a:rPr>
              <a:t>L</a:t>
            </a:r>
            <a:endParaRPr lang="en-US" altLang="en-US" smtClean="0">
              <a:latin typeface="Times New Roman" pitchFamily="18" charset="0"/>
              <a:cs typeface="Arial" charset="0"/>
            </a:endParaRPr>
          </a:p>
          <a:p>
            <a:pPr lvl="1"/>
            <a:r>
              <a:rPr lang="en-US" altLang="en-US" smtClean="0">
                <a:latin typeface="Arial" charset="0"/>
                <a:cs typeface="Arial" charset="0"/>
              </a:rPr>
              <a:t>One would expect each integer to appear </a:t>
            </a:r>
            <a:r>
              <a:rPr lang="en-US" altLang="en-US" i="1" smtClean="0">
                <a:latin typeface="Symbol" pitchFamily="18" charset="2"/>
                <a:cs typeface="Arial" charset="0"/>
              </a:rPr>
              <a:t>l</a:t>
            </a:r>
            <a:r>
              <a:rPr lang="en-US" altLang="en-US" smtClean="0">
                <a:latin typeface="Times New Roman" pitchFamily="18" charset="0"/>
                <a:cs typeface="Times New Roman" pitchFamily="18" charset="0"/>
              </a:rPr>
              <a:t> = </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i="1" smtClean="0">
                <a:latin typeface="Times New Roman" pitchFamily="18" charset="0"/>
                <a:cs typeface="Arial" charset="0"/>
              </a:rPr>
              <a:t>L</a:t>
            </a:r>
            <a:r>
              <a:rPr lang="en-US" altLang="en-US" smtClean="0">
                <a:latin typeface="Arial" charset="0"/>
                <a:cs typeface="Arial" charset="0"/>
              </a:rPr>
              <a:t> times</a:t>
            </a:r>
          </a:p>
          <a:p>
            <a:pPr lvl="1"/>
            <a:r>
              <a:rPr lang="en-US" altLang="en-US" smtClean="0">
                <a:latin typeface="Arial" charset="0"/>
                <a:cs typeface="Arial" charset="0"/>
              </a:rPr>
              <a:t>Some, however, will appear more often, others less often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To test whether or not the integers are random, we will as:</a:t>
            </a:r>
          </a:p>
          <a:p>
            <a:pPr algn="ctr">
              <a:buFont typeface="Arial" charset="0"/>
              <a:buNone/>
            </a:pPr>
            <a:r>
              <a:rPr lang="en-US" altLang="en-US" smtClean="0">
                <a:latin typeface="Arial" charset="0"/>
                <a:cs typeface="Arial" charset="0"/>
              </a:rPr>
              <a:t>“How many (what proportion of) integers were chosen </a:t>
            </a:r>
            <a:r>
              <a:rPr lang="en-US" altLang="en-US" i="1" smtClean="0">
                <a:latin typeface="Times New Roman" pitchFamily="18" charset="0"/>
                <a:cs typeface="Times New Roman" pitchFamily="18" charset="0"/>
              </a:rPr>
              <a:t>k</a:t>
            </a:r>
            <a:r>
              <a:rPr lang="en-US" altLang="en-US" smtClean="0">
                <a:latin typeface="Arial" charset="0"/>
                <a:cs typeface="Arial" charset="0"/>
              </a:rPr>
              <a:t> times?”</a:t>
            </a:r>
          </a:p>
          <a:p>
            <a:pPr lvl="1"/>
            <a:endParaRPr lang="en-US" altLang="en-US" sz="2000" smtClean="0">
              <a:latin typeface="Arial" charset="0"/>
              <a:cs typeface="Arial" charset="0"/>
            </a:endParaRPr>
          </a:p>
        </p:txBody>
      </p:sp>
      <p:sp>
        <p:nvSpPr>
          <p:cNvPr id="30724"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9.2.5.3.2</a:t>
            </a:r>
            <a:endParaRPr lang="en-CA" altLang="en-US" sz="1800" dirty="0"/>
          </a:p>
        </p:txBody>
      </p:sp>
    </p:spTree>
    <p:extLst>
      <p:ext uri="{BB962C8B-B14F-4D97-AF65-F5344CB8AC3E}">
        <p14:creationId xmlns:p14="http://schemas.microsoft.com/office/powerpoint/2010/main" val="15861708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975" y="3860800"/>
            <a:ext cx="4464050" cy="274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7" name="Rectangle 3"/>
          <p:cNvSpPr>
            <a:spLocks noGrp="1"/>
          </p:cNvSpPr>
          <p:nvPr>
            <p:ph type="title" idx="4294967295"/>
          </p:nvPr>
        </p:nvSpPr>
        <p:spPr/>
        <p:txBody>
          <a:bodyPr/>
          <a:lstStyle/>
          <a:p>
            <a:r>
              <a:rPr lang="en-US" altLang="en-US" dirty="0" smtClean="0">
                <a:latin typeface="Arial" charset="0"/>
                <a:cs typeface="Arial" charset="0"/>
              </a:rPr>
              <a:t>String class</a:t>
            </a:r>
          </a:p>
        </p:txBody>
      </p:sp>
      <p:sp>
        <p:nvSpPr>
          <p:cNvPr id="31748" name="Rectangle 4"/>
          <p:cNvSpPr>
            <a:spLocks noGrp="1"/>
          </p:cNvSpPr>
          <p:nvPr>
            <p:ph type="body" idx="4294967295"/>
          </p:nvPr>
        </p:nvSpPr>
        <p:spPr/>
        <p:txBody>
          <a:bodyPr/>
          <a:lstStyle/>
          <a:p>
            <a:pPr>
              <a:buFont typeface="Arial" charset="0"/>
              <a:buNone/>
            </a:pPr>
            <a:r>
              <a:rPr lang="en-US" altLang="en-US" sz="2400" dirty="0" smtClean="0">
                <a:latin typeface="Arial" charset="0"/>
                <a:cs typeface="Arial" charset="0"/>
              </a:rPr>
              <a:t>	</a:t>
            </a:r>
            <a:r>
              <a:rPr lang="en-US" altLang="en-US" dirty="0" smtClean="0">
                <a:latin typeface="Arial" charset="0"/>
                <a:cs typeface="Arial" charset="0"/>
              </a:rPr>
              <a:t>Consider the hash of each of the 354985 strings in </a:t>
            </a:r>
            <a:r>
              <a:rPr lang="en-US" altLang="en-US" dirty="0" smtClean="0">
                <a:latin typeface="Consolas" pitchFamily="49" charset="0"/>
                <a:cs typeface="Arial" charset="0"/>
              </a:rPr>
              <a:t>single.txt</a:t>
            </a:r>
            <a:r>
              <a:rPr lang="en-US" altLang="en-US" dirty="0" smtClean="0">
                <a:latin typeface="Arial" charset="0"/>
                <a:cs typeface="Arial" charset="0"/>
              </a:rPr>
              <a:t> to be a random value in </a:t>
            </a:r>
            <a:r>
              <a:rPr lang="en-US" altLang="en-US" dirty="0" smtClean="0">
                <a:latin typeface="Times New Roman" pitchFamily="18" charset="0"/>
                <a:cs typeface="Arial" charset="0"/>
              </a:rPr>
              <a:t>0, 1, 2, 3, …, 2</a:t>
            </a:r>
            <a:r>
              <a:rPr lang="en-US" altLang="en-US" baseline="30000" dirty="0" smtClean="0">
                <a:latin typeface="Times New Roman" pitchFamily="18" charset="0"/>
                <a:cs typeface="Arial" charset="0"/>
              </a:rPr>
              <a:t>32</a:t>
            </a:r>
            <a:r>
              <a:rPr lang="en-US" altLang="en-US" dirty="0" smtClean="0">
                <a:latin typeface="Times New Roman" pitchFamily="18" charset="0"/>
                <a:cs typeface="Arial" charset="0"/>
              </a:rPr>
              <a:t> – 1</a:t>
            </a:r>
          </a:p>
          <a:p>
            <a:pPr lvl="1"/>
            <a:r>
              <a:rPr lang="en-US" altLang="en-US" dirty="0" smtClean="0">
                <a:latin typeface="Arial" charset="0"/>
                <a:cs typeface="Arial" charset="0"/>
              </a:rPr>
              <a:t>Subdivide the integers into groups of approximately 12099</a:t>
            </a:r>
          </a:p>
          <a:p>
            <a:pPr lvl="1"/>
            <a:r>
              <a:rPr lang="en-US" altLang="en-US" dirty="0" smtClean="0">
                <a:latin typeface="Arial" charset="0"/>
                <a:cs typeface="Arial" charset="0"/>
              </a:rPr>
              <a:t>We expect one hash value per interval</a:t>
            </a:r>
          </a:p>
          <a:p>
            <a:pPr lvl="1"/>
            <a:r>
              <a:rPr lang="en-US" altLang="en-US" dirty="0" smtClean="0">
                <a:latin typeface="Arial" charset="0"/>
                <a:cs typeface="Arial" charset="0"/>
              </a:rPr>
              <a:t>Count the number of these subintervals which contain 0, 1, 2, ... of these hash values</a:t>
            </a:r>
          </a:p>
          <a:p>
            <a:pPr lvl="1"/>
            <a:r>
              <a:rPr lang="en-US" altLang="en-US" dirty="0" smtClean="0">
                <a:latin typeface="Arial" charset="0"/>
                <a:cs typeface="Arial" charset="0"/>
              </a:rPr>
              <a:t>Plotting these proportions and </a:t>
            </a:r>
            <a:r>
              <a:rPr lang="en-US" altLang="en-US" dirty="0" smtClean="0">
                <a:latin typeface="Times New Roman" pitchFamily="18" charset="0"/>
                <a:cs typeface="Arial" charset="0"/>
              </a:rPr>
              <a:t>1/</a:t>
            </a:r>
            <a:r>
              <a:rPr lang="en-US" altLang="en-US" b="1" i="1" dirty="0" smtClean="0">
                <a:latin typeface="Times New Roman" pitchFamily="18" charset="0"/>
                <a:cs typeface="Arial" charset="0"/>
              </a:rPr>
              <a:t>e</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r>
              <a:rPr lang="en-US" altLang="en-US" dirty="0" smtClean="0">
                <a:latin typeface="Arial" charset="0"/>
                <a:cs typeface="Arial" charset="0"/>
              </a:rPr>
              <a:t>, we see they’re very similar</a:t>
            </a:r>
          </a:p>
          <a:p>
            <a:pPr lvl="1"/>
            <a:endParaRPr lang="en-US" altLang="en-US" dirty="0" smtClean="0">
              <a:latin typeface="Arial" charset="0"/>
              <a:cs typeface="Arial" charset="0"/>
            </a:endParaRPr>
          </a:p>
        </p:txBody>
      </p:sp>
      <p:sp>
        <p:nvSpPr>
          <p:cNvPr id="31749" name="Text Box 5"/>
          <p:cNvSpPr txBox="1">
            <a:spLocks noChangeArrowheads="1"/>
          </p:cNvSpPr>
          <p:nvPr/>
        </p:nvSpPr>
        <p:spPr bwMode="auto">
          <a:xfrm>
            <a:off x="4556125" y="4529138"/>
            <a:ext cx="43370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800"/>
              <a:t>Proportion of intervals with </a:t>
            </a:r>
            <a:r>
              <a:rPr lang="en-US" altLang="en-US" sz="1800" i="1">
                <a:latin typeface="Times New Roman" pitchFamily="18" charset="0"/>
              </a:rPr>
              <a:t>n</a:t>
            </a:r>
            <a:r>
              <a:rPr lang="en-US" altLang="en-US" sz="1800"/>
              <a:t> hash values</a:t>
            </a:r>
          </a:p>
          <a:p>
            <a:pPr eaLnBrk="1" hangingPunct="1">
              <a:spcBef>
                <a:spcPct val="0"/>
              </a:spcBef>
              <a:buFontTx/>
              <a:buNone/>
            </a:pPr>
            <a:r>
              <a:rPr lang="en-US" altLang="en-US" sz="1800"/>
              <a:t>Poisson distribution with </a:t>
            </a:r>
            <a:r>
              <a:rPr lang="en-US" altLang="en-US" sz="1800" i="1">
                <a:latin typeface="Symbol" pitchFamily="18" charset="2"/>
              </a:rPr>
              <a:t>l</a:t>
            </a:r>
            <a:r>
              <a:rPr lang="en-US" altLang="en-US" sz="1800">
                <a:latin typeface="Times New Roman" pitchFamily="18" charset="0"/>
              </a:rPr>
              <a:t> = 1</a:t>
            </a:r>
          </a:p>
        </p:txBody>
      </p:sp>
      <p:sp>
        <p:nvSpPr>
          <p:cNvPr id="31750" name="Oval 6"/>
          <p:cNvSpPr>
            <a:spLocks noChangeArrowheads="1"/>
          </p:cNvSpPr>
          <p:nvPr/>
        </p:nvSpPr>
        <p:spPr bwMode="auto">
          <a:xfrm>
            <a:off x="4379913" y="4668838"/>
            <a:ext cx="73025" cy="71437"/>
          </a:xfrm>
          <a:prstGeom prst="ellipse">
            <a:avLst/>
          </a:pr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endParaRPr lang="en-CA" altLang="en-US" sz="1800"/>
          </a:p>
        </p:txBody>
      </p:sp>
      <p:sp>
        <p:nvSpPr>
          <p:cNvPr id="31751" name="Oval 7"/>
          <p:cNvSpPr>
            <a:spLocks noChangeArrowheads="1"/>
          </p:cNvSpPr>
          <p:nvPr/>
        </p:nvSpPr>
        <p:spPr bwMode="auto">
          <a:xfrm>
            <a:off x="4387850" y="4964113"/>
            <a:ext cx="73025" cy="71437"/>
          </a:xfrm>
          <a:prstGeom prst="ellipse">
            <a:avLst/>
          </a:prstGeom>
          <a:noFill/>
          <a:ln w="1905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endParaRPr lang="en-CA" altLang="en-US" sz="1800"/>
          </a:p>
        </p:txBody>
      </p:sp>
      <p:sp>
        <p:nvSpPr>
          <p:cNvPr id="31752"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9.2.5.3.2</a:t>
            </a:r>
            <a:endParaRPr lang="en-CA" altLang="en-US" sz="1800" dirty="0"/>
          </a:p>
        </p:txBody>
      </p:sp>
    </p:spTree>
    <p:extLst>
      <p:ext uri="{BB962C8B-B14F-4D97-AF65-F5344CB8AC3E}">
        <p14:creationId xmlns:p14="http://schemas.microsoft.com/office/powerpoint/2010/main" val="42068254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3277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Problem, Horner’s rule runs in </a:t>
            </a:r>
            <a:r>
              <a:rPr lang="en-US" altLang="en-US" dirty="0" smtClean="0">
                <a:latin typeface="Symbol" pitchFamily="18" charset="2"/>
                <a:cs typeface="Arial" charset="0"/>
              </a:rPr>
              <a:t>Q</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"A </a:t>
            </a:r>
            <a:r>
              <a:rPr lang="en-US" altLang="en-US" dirty="0" err="1" smtClean="0">
                <a:latin typeface="Consolas" pitchFamily="49" charset="0"/>
                <a:cs typeface="Consolas" pitchFamily="49" charset="0"/>
              </a:rPr>
              <a:t>Elbereth</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Gilthoniel</a:t>
            </a:r>
            <a:r>
              <a:rPr lang="en-US" altLang="en-US" dirty="0" smtClean="0">
                <a:latin typeface="Consolas" pitchFamily="49" charset="0"/>
                <a:cs typeface="Consolas" pitchFamily="49" charset="0"/>
              </a:rPr>
              <a:t>,</a:t>
            </a:r>
            <a:r>
              <a:rPr lang="en-US" altLang="en-US" dirty="0" smtClean="0">
                <a:solidFill>
                  <a:schemeClr val="hlink"/>
                </a:solidFill>
                <a:latin typeface="Consolas" pitchFamily="49" charset="0"/>
                <a:cs typeface="Consolas" pitchFamily="49" charset="0"/>
              </a:rPr>
              <a:t>\n</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Silivren</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penna</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miriel</a:t>
            </a:r>
            <a:r>
              <a:rPr lang="en-US" altLang="en-US" dirty="0" smtClean="0">
                <a:solidFill>
                  <a:schemeClr val="hlink"/>
                </a:solidFill>
                <a:latin typeface="Consolas" pitchFamily="49" charset="0"/>
                <a:cs typeface="Consolas" pitchFamily="49" charset="0"/>
              </a:rPr>
              <a:t>\n</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O </a:t>
            </a:r>
            <a:r>
              <a:rPr lang="en-US" altLang="en-US" dirty="0" err="1" smtClean="0">
                <a:latin typeface="Consolas" pitchFamily="49" charset="0"/>
                <a:cs typeface="Consolas" pitchFamily="49" charset="0"/>
              </a:rPr>
              <a:t>menal</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aglar</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elenath</a:t>
            </a:r>
            <a:r>
              <a:rPr lang="en-US" altLang="en-US" dirty="0" smtClean="0">
                <a:latin typeface="Consolas" pitchFamily="49" charset="0"/>
                <a:cs typeface="Consolas" pitchFamily="49" charset="0"/>
              </a:rPr>
              <a:t>!</a:t>
            </a:r>
            <a:r>
              <a:rPr lang="en-US" altLang="en-US" dirty="0" smtClean="0">
                <a:solidFill>
                  <a:schemeClr val="hlink"/>
                </a:solidFill>
                <a:latin typeface="Consolas" pitchFamily="49" charset="0"/>
                <a:cs typeface="Consolas" pitchFamily="49" charset="0"/>
              </a:rPr>
              <a:t>\n</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Na-</a:t>
            </a:r>
            <a:r>
              <a:rPr lang="en-US" altLang="en-US" dirty="0" err="1" smtClean="0">
                <a:latin typeface="Consolas" pitchFamily="49" charset="0"/>
                <a:cs typeface="Consolas" pitchFamily="49" charset="0"/>
              </a:rPr>
              <a:t>chaered</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palan-diriel</a:t>
            </a:r>
            <a:r>
              <a:rPr lang="en-US" altLang="en-US" dirty="0" smtClean="0">
                <a:solidFill>
                  <a:schemeClr val="hlink"/>
                </a:solidFill>
                <a:latin typeface="Consolas" pitchFamily="49" charset="0"/>
                <a:cs typeface="Consolas" pitchFamily="49" charset="0"/>
              </a:rPr>
              <a:t>\n</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O </a:t>
            </a:r>
            <a:r>
              <a:rPr lang="en-US" altLang="en-US" dirty="0" err="1" smtClean="0">
                <a:latin typeface="Consolas" pitchFamily="49" charset="0"/>
                <a:cs typeface="Consolas" pitchFamily="49" charset="0"/>
              </a:rPr>
              <a:t>galadhremmin</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ennorath</a:t>
            </a:r>
            <a:r>
              <a:rPr lang="en-US" altLang="en-US" dirty="0" smtClean="0">
                <a:latin typeface="Consolas" pitchFamily="49" charset="0"/>
                <a:cs typeface="Consolas" pitchFamily="49" charset="0"/>
              </a:rPr>
              <a:t>,</a:t>
            </a:r>
            <a:r>
              <a:rPr lang="en-US" altLang="en-US" dirty="0" smtClean="0">
                <a:solidFill>
                  <a:schemeClr val="hlink"/>
                </a:solidFill>
                <a:latin typeface="Consolas" pitchFamily="49" charset="0"/>
                <a:cs typeface="Consolas" pitchFamily="49" charset="0"/>
              </a:rPr>
              <a:t>\n</a:t>
            </a:r>
            <a:endParaRPr lang="en-US" altLang="en-US" dirty="0" smtClean="0">
              <a:latin typeface="Consolas" pitchFamily="49" charset="0"/>
              <a:cs typeface="Consolas" pitchFamily="49" charset="0"/>
            </a:endParaRPr>
          </a:p>
          <a:p>
            <a:pPr>
              <a:buFontTx/>
              <a:buNone/>
            </a:pP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Fanuilos</a:t>
            </a:r>
            <a:r>
              <a:rPr lang="en-US" altLang="en-US" dirty="0" smtClean="0">
                <a:latin typeface="Consolas" pitchFamily="49" charset="0"/>
                <a:cs typeface="Consolas" pitchFamily="49" charset="0"/>
              </a:rPr>
              <a:t>, le </a:t>
            </a:r>
            <a:r>
              <a:rPr lang="en-US" altLang="en-US" dirty="0" err="1" smtClean="0">
                <a:latin typeface="Consolas" pitchFamily="49" charset="0"/>
                <a:cs typeface="Consolas" pitchFamily="49" charset="0"/>
              </a:rPr>
              <a:t>linnathon</a:t>
            </a:r>
            <a:r>
              <a:rPr lang="en-US" altLang="en-US" dirty="0" smtClean="0">
                <a:solidFill>
                  <a:schemeClr val="hlink"/>
                </a:solidFill>
                <a:latin typeface="Consolas" pitchFamily="49" charset="0"/>
                <a:cs typeface="Consolas" pitchFamily="49" charset="0"/>
              </a:rPr>
              <a:t>\n</a:t>
            </a:r>
          </a:p>
          <a:p>
            <a:pPr>
              <a:buFontTx/>
              <a:buNone/>
            </a:pP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nef</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aear</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si</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nef</a:t>
            </a:r>
            <a:r>
              <a:rPr lang="en-US" altLang="en-US" dirty="0" smtClean="0">
                <a:latin typeface="Consolas" pitchFamily="49" charset="0"/>
                <a:cs typeface="Consolas" pitchFamily="49" charset="0"/>
              </a:rPr>
              <a:t> </a:t>
            </a:r>
            <a:r>
              <a:rPr lang="en-US" altLang="en-US" dirty="0" err="1" smtClean="0">
                <a:latin typeface="Consolas" pitchFamily="49" charset="0"/>
                <a:cs typeface="Consolas" pitchFamily="49" charset="0"/>
              </a:rPr>
              <a:t>aearon</a:t>
            </a:r>
            <a:r>
              <a:rPr lang="en-US" altLang="en-US" dirty="0" smtClean="0">
                <a:latin typeface="Consolas" pitchFamily="49" charset="0"/>
                <a:cs typeface="Consolas" pitchFamily="49" charset="0"/>
              </a:rPr>
              <a:t>!" </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Suggestions?</a:t>
            </a:r>
          </a:p>
        </p:txBody>
      </p:sp>
      <p:sp>
        <p:nvSpPr>
          <p:cNvPr id="30724" name="Text Box 4"/>
          <p:cNvSpPr txBox="1">
            <a:spLocks noChangeArrowheads="1"/>
          </p:cNvSpPr>
          <p:nvPr/>
        </p:nvSpPr>
        <p:spPr bwMode="auto">
          <a:xfrm>
            <a:off x="5256213" y="4933950"/>
            <a:ext cx="1603375" cy="369888"/>
          </a:xfrm>
          <a:prstGeom prst="rect">
            <a:avLst/>
          </a:prstGeom>
          <a:noFill/>
          <a:ln w="9525">
            <a:noFill/>
            <a:miter lim="800000"/>
            <a:headEnd/>
            <a:tailEnd/>
          </a:ln>
        </p:spPr>
        <p:txBody>
          <a:bodyPr wrap="none">
            <a:spAutoFit/>
          </a:bodyPr>
          <a:lstStyle/>
          <a:p>
            <a:pPr>
              <a:defRPr/>
            </a:pPr>
            <a:r>
              <a:rPr lang="en-US" dirty="0">
                <a:solidFill>
                  <a:schemeClr val="tx1">
                    <a:lumMod val="50000"/>
                    <a:lumOff val="50000"/>
                  </a:schemeClr>
                </a:solidFill>
              </a:rPr>
              <a:t>J.R.R. Tolkien</a:t>
            </a:r>
          </a:p>
        </p:txBody>
      </p:sp>
      <p:sp>
        <p:nvSpPr>
          <p:cNvPr id="32773"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9.2.5.3.3</a:t>
            </a:r>
            <a:endParaRPr lang="en-CA" altLang="en-US" sz="1800" dirty="0"/>
          </a:p>
        </p:txBody>
      </p:sp>
    </p:spTree>
    <p:extLst>
      <p:ext uri="{BB962C8B-B14F-4D97-AF65-F5344CB8AC3E}">
        <p14:creationId xmlns:p14="http://schemas.microsoft.com/office/powerpoint/2010/main" val="8615124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3379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Use characters in locations </a:t>
            </a:r>
            <a:r>
              <a:rPr lang="en-US" altLang="en-US" smtClean="0">
                <a:latin typeface="Times New Roman" pitchFamily="18" charset="0"/>
                <a:cs typeface="Arial" charset="0"/>
              </a:rPr>
              <a:t>2</a:t>
            </a:r>
            <a:r>
              <a:rPr lang="en-US" altLang="en-US" i="1" baseline="30000" smtClean="0">
                <a:latin typeface="Times New Roman" pitchFamily="18" charset="0"/>
                <a:cs typeface="Arial" charset="0"/>
              </a:rPr>
              <a:t>k</a:t>
            </a:r>
            <a:r>
              <a:rPr lang="en-US" altLang="en-US" smtClean="0">
                <a:latin typeface="Times New Roman" pitchFamily="18" charset="0"/>
                <a:cs typeface="Arial" charset="0"/>
              </a:rPr>
              <a:t> – 1 </a:t>
            </a:r>
            <a:r>
              <a:rPr lang="en-US" altLang="en-US" smtClean="0">
                <a:latin typeface="Arial" charset="0"/>
                <a:cs typeface="Arial" charset="0"/>
              </a:rPr>
              <a:t>for </a:t>
            </a:r>
            <a:r>
              <a:rPr lang="en-US" altLang="en-US" i="1" smtClean="0">
                <a:latin typeface="Times New Roman" pitchFamily="18" charset="0"/>
                <a:cs typeface="Arial" charset="0"/>
              </a:rPr>
              <a:t>k</a:t>
            </a:r>
            <a:r>
              <a:rPr lang="en-US" altLang="en-US" smtClean="0">
                <a:latin typeface="Times New Roman" pitchFamily="18" charset="0"/>
                <a:cs typeface="Arial" charset="0"/>
              </a:rPr>
              <a:t> = 0, 1, 2, ...:</a:t>
            </a:r>
            <a:r>
              <a:rPr lang="en-US" altLang="en-US" smtClean="0">
                <a:latin typeface="Consolas" pitchFamily="49" charset="0"/>
                <a:cs typeface="Consolas" pitchFamily="49" charset="0"/>
              </a:rPr>
              <a:t> </a:t>
            </a:r>
          </a:p>
          <a:p>
            <a:pPr>
              <a:buFontTx/>
              <a:buNone/>
            </a:pPr>
            <a:r>
              <a:rPr lang="en-US" altLang="en-US" b="1" smtClean="0">
                <a:latin typeface="Consolas" pitchFamily="49" charset="0"/>
                <a:cs typeface="Consolas" pitchFamily="49" charset="0"/>
              </a:rPr>
              <a:t>			</a:t>
            </a:r>
            <a:r>
              <a:rPr lang="en-US" altLang="en-US" smtClean="0">
                <a:latin typeface="Consolas" pitchFamily="49" charset="0"/>
                <a:cs typeface="Consolas" pitchFamily="49" charset="0"/>
              </a:rPr>
              <a:t>"</a:t>
            </a:r>
            <a:r>
              <a:rPr lang="en-US" altLang="en-US" b="1" smtClean="0">
                <a:solidFill>
                  <a:srgbClr val="FF0000"/>
                </a:solidFill>
                <a:latin typeface="Consolas" pitchFamily="49" charset="0"/>
                <a:cs typeface="Consolas" pitchFamily="49" charset="0"/>
              </a:rPr>
              <a:t>A_</a:t>
            </a:r>
            <a:r>
              <a:rPr lang="en-US" altLang="en-US" smtClean="0">
                <a:solidFill>
                  <a:srgbClr val="C0C0C0"/>
                </a:solidFill>
                <a:latin typeface="Consolas" pitchFamily="49" charset="0"/>
                <a:cs typeface="Consolas" pitchFamily="49" charset="0"/>
              </a:rPr>
              <a:t>E</a:t>
            </a:r>
            <a:r>
              <a:rPr lang="en-US" altLang="en-US" b="1" smtClean="0">
                <a:solidFill>
                  <a:srgbClr val="FF0000"/>
                </a:solidFill>
                <a:latin typeface="Consolas" pitchFamily="49" charset="0"/>
                <a:cs typeface="Consolas" pitchFamily="49" charset="0"/>
              </a:rPr>
              <a:t>l</a:t>
            </a:r>
            <a:r>
              <a:rPr lang="en-US" altLang="en-US" smtClean="0">
                <a:solidFill>
                  <a:srgbClr val="C0C0C0"/>
                </a:solidFill>
                <a:latin typeface="Consolas" pitchFamily="49" charset="0"/>
                <a:cs typeface="Consolas" pitchFamily="49" charset="0"/>
              </a:rPr>
              <a:t>ber</a:t>
            </a:r>
            <a:r>
              <a:rPr lang="en-US" altLang="en-US" b="1" smtClean="0">
                <a:solidFill>
                  <a:srgbClr val="FF0000"/>
                </a:solidFill>
                <a:latin typeface="Consolas" pitchFamily="49" charset="0"/>
                <a:cs typeface="Consolas" pitchFamily="49" charset="0"/>
              </a:rPr>
              <a:t>e</a:t>
            </a:r>
            <a:r>
              <a:rPr lang="en-US" altLang="en-US" smtClean="0">
                <a:solidFill>
                  <a:srgbClr val="C0C0C0"/>
                </a:solidFill>
                <a:latin typeface="Consolas" pitchFamily="49" charset="0"/>
                <a:cs typeface="Consolas" pitchFamily="49" charset="0"/>
              </a:rPr>
              <a:t>th Gilt</a:t>
            </a:r>
            <a:r>
              <a:rPr lang="en-US" altLang="en-US" b="1" smtClean="0">
                <a:solidFill>
                  <a:srgbClr val="FF0000"/>
                </a:solidFill>
                <a:latin typeface="Consolas" pitchFamily="49" charset="0"/>
                <a:cs typeface="Consolas" pitchFamily="49" charset="0"/>
              </a:rPr>
              <a:t>h</a:t>
            </a:r>
            <a:r>
              <a:rPr lang="en-US" altLang="en-US" smtClean="0">
                <a:solidFill>
                  <a:srgbClr val="C0C0C0"/>
                </a:solidFill>
                <a:latin typeface="Consolas" pitchFamily="49" charset="0"/>
                <a:cs typeface="Consolas" pitchFamily="49" charset="0"/>
              </a:rPr>
              <a:t>oniel,\n</a:t>
            </a:r>
          </a:p>
          <a:p>
            <a:pPr>
              <a:buFontTx/>
              <a:buNone/>
            </a:pPr>
            <a:r>
              <a:rPr lang="en-US" altLang="en-US" smtClean="0">
                <a:solidFill>
                  <a:srgbClr val="C0C0C0"/>
                </a:solidFill>
                <a:latin typeface="Consolas" pitchFamily="49" charset="0"/>
                <a:cs typeface="Consolas" pitchFamily="49" charset="0"/>
              </a:rPr>
              <a:t>			 Silivren</a:t>
            </a:r>
            <a:r>
              <a:rPr lang="en-US" altLang="en-US" b="1" smtClean="0">
                <a:solidFill>
                  <a:srgbClr val="FF0000"/>
                </a:solidFill>
                <a:latin typeface="Consolas" pitchFamily="49" charset="0"/>
                <a:cs typeface="Consolas" pitchFamily="49" charset="0"/>
              </a:rPr>
              <a:t>_</a:t>
            </a:r>
            <a:r>
              <a:rPr lang="en-US" altLang="en-US" smtClean="0">
                <a:solidFill>
                  <a:srgbClr val="C0C0C0"/>
                </a:solidFill>
                <a:latin typeface="Consolas" pitchFamily="49" charset="0"/>
                <a:cs typeface="Consolas" pitchFamily="49" charset="0"/>
              </a:rPr>
              <a:t>penna miriel\n</a:t>
            </a:r>
          </a:p>
          <a:p>
            <a:pPr>
              <a:buFontTx/>
              <a:buNone/>
            </a:pPr>
            <a:r>
              <a:rPr lang="en-US" altLang="en-US" smtClean="0">
                <a:solidFill>
                  <a:srgbClr val="C0C0C0"/>
                </a:solidFill>
                <a:latin typeface="Consolas" pitchFamily="49" charset="0"/>
                <a:cs typeface="Consolas" pitchFamily="49" charset="0"/>
              </a:rPr>
              <a:t>			 O menal aglar elen</a:t>
            </a:r>
            <a:r>
              <a:rPr lang="en-US" altLang="en-US" b="1" smtClean="0">
                <a:solidFill>
                  <a:srgbClr val="FF0000"/>
                </a:solidFill>
                <a:latin typeface="Consolas" pitchFamily="49" charset="0"/>
                <a:cs typeface="Consolas" pitchFamily="49" charset="0"/>
              </a:rPr>
              <a:t>a</a:t>
            </a:r>
            <a:r>
              <a:rPr lang="en-US" altLang="en-US" smtClean="0">
                <a:solidFill>
                  <a:srgbClr val="C0C0C0"/>
                </a:solidFill>
                <a:latin typeface="Consolas" pitchFamily="49" charset="0"/>
                <a:cs typeface="Consolas" pitchFamily="49" charset="0"/>
              </a:rPr>
              <a:t>th!\n</a:t>
            </a:r>
          </a:p>
          <a:p>
            <a:pPr>
              <a:buFontTx/>
              <a:buNone/>
            </a:pPr>
            <a:r>
              <a:rPr lang="en-US" altLang="en-US" smtClean="0">
                <a:solidFill>
                  <a:srgbClr val="C0C0C0"/>
                </a:solidFill>
                <a:latin typeface="Consolas" pitchFamily="49" charset="0"/>
                <a:cs typeface="Consolas" pitchFamily="49" charset="0"/>
              </a:rPr>
              <a:t>			 Na-chaered palan-diriel\n</a:t>
            </a:r>
          </a:p>
          <a:p>
            <a:pPr>
              <a:buFontTx/>
              <a:buNone/>
            </a:pPr>
            <a:r>
              <a:rPr lang="en-US" altLang="en-US" smtClean="0">
                <a:solidFill>
                  <a:srgbClr val="C0C0C0"/>
                </a:solidFill>
                <a:latin typeface="Consolas" pitchFamily="49" charset="0"/>
                <a:cs typeface="Consolas" pitchFamily="49" charset="0"/>
              </a:rPr>
              <a:t>			 O galadhremmin ennorath,\n</a:t>
            </a:r>
          </a:p>
          <a:p>
            <a:pPr>
              <a:buFontTx/>
              <a:buNone/>
            </a:pPr>
            <a:r>
              <a:rPr lang="en-US" altLang="en-US" smtClean="0">
                <a:solidFill>
                  <a:srgbClr val="C0C0C0"/>
                </a:solidFill>
                <a:latin typeface="Consolas" pitchFamily="49" charset="0"/>
                <a:cs typeface="Consolas" pitchFamily="49" charset="0"/>
              </a:rPr>
              <a:t>			 Fanuilos, </a:t>
            </a:r>
            <a:r>
              <a:rPr lang="en-US" altLang="en-US" b="1" smtClean="0">
                <a:solidFill>
                  <a:srgbClr val="FF0000"/>
                </a:solidFill>
                <a:latin typeface="Consolas" pitchFamily="49" charset="0"/>
                <a:cs typeface="Consolas" pitchFamily="49" charset="0"/>
              </a:rPr>
              <a:t>l</a:t>
            </a:r>
            <a:r>
              <a:rPr lang="en-US" altLang="en-US" smtClean="0">
                <a:solidFill>
                  <a:srgbClr val="C0C0C0"/>
                </a:solidFill>
                <a:latin typeface="Consolas" pitchFamily="49" charset="0"/>
                <a:cs typeface="Consolas" pitchFamily="49" charset="0"/>
              </a:rPr>
              <a:t>e linnathon\n</a:t>
            </a:r>
          </a:p>
          <a:p>
            <a:pPr>
              <a:buFontTx/>
              <a:buNone/>
            </a:pPr>
            <a:r>
              <a:rPr lang="en-US" altLang="en-US" smtClean="0">
                <a:solidFill>
                  <a:srgbClr val="C0C0C0"/>
                </a:solidFill>
                <a:latin typeface="Consolas" pitchFamily="49" charset="0"/>
                <a:cs typeface="Consolas" pitchFamily="49" charset="0"/>
              </a:rPr>
              <a:t>			 nef aear, si nef aearon!</a:t>
            </a:r>
            <a:r>
              <a:rPr lang="en-US" altLang="en-US" smtClean="0">
                <a:latin typeface="Consolas" pitchFamily="49" charset="0"/>
                <a:cs typeface="Consolas" pitchFamily="49" charset="0"/>
              </a:rPr>
              <a:t>" </a:t>
            </a:r>
          </a:p>
        </p:txBody>
      </p:sp>
      <p:sp>
        <p:nvSpPr>
          <p:cNvPr id="33796" name="Text Box 4"/>
          <p:cNvSpPr txBox="1">
            <a:spLocks noChangeArrowheads="1"/>
          </p:cNvSpPr>
          <p:nvPr/>
        </p:nvSpPr>
        <p:spPr bwMode="auto">
          <a:xfrm>
            <a:off x="5256213" y="4933950"/>
            <a:ext cx="15176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800">
                <a:solidFill>
                  <a:schemeClr val="bg2"/>
                </a:solidFill>
              </a:rPr>
              <a:t>J.R.R. Tolkien</a:t>
            </a:r>
          </a:p>
        </p:txBody>
      </p:sp>
      <p:sp>
        <p:nvSpPr>
          <p:cNvPr id="33797"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9.2.5.3.3</a:t>
            </a:r>
            <a:endParaRPr lang="en-CA" altLang="en-US" sz="1800" dirty="0"/>
          </a:p>
        </p:txBody>
      </p:sp>
    </p:spTree>
    <p:extLst>
      <p:ext uri="{BB962C8B-B14F-4D97-AF65-F5344CB8AC3E}">
        <p14:creationId xmlns:p14="http://schemas.microsoft.com/office/powerpoint/2010/main" val="267011060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ltLang="en-US" dirty="0" smtClean="0">
                <a:latin typeface="Arial" charset="0"/>
                <a:cs typeface="Arial" charset="0"/>
              </a:rPr>
              <a:t>String class</a:t>
            </a:r>
          </a:p>
        </p:txBody>
      </p:sp>
      <p:sp>
        <p:nvSpPr>
          <p:cNvPr id="3481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run time is now </a:t>
            </a:r>
            <a:r>
              <a:rPr lang="en-US" altLang="en-US" dirty="0" smtClean="0">
                <a:latin typeface="Symbol" pitchFamily="18" charset="2"/>
                <a:cs typeface="Arial" charset="0"/>
              </a:rPr>
              <a:t>Q</a:t>
            </a:r>
            <a:r>
              <a:rPr lang="en-US" altLang="en-US" dirty="0" smtClean="0">
                <a:latin typeface="Times New Roman" pitchFamily="18" charset="0"/>
                <a:cs typeface="Arial" charset="0"/>
              </a:rPr>
              <a:t>(</a:t>
            </a:r>
            <a:r>
              <a:rPr lang="en-US" altLang="en-US" dirty="0" err="1" smtClean="0">
                <a:latin typeface="Times New Roman" pitchFamily="18" charset="0"/>
                <a:cs typeface="Arial" charset="0"/>
              </a:rPr>
              <a:t>ln</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r>
              <a:rPr lang="en-US" altLang="en-US" dirty="0" smtClean="0">
                <a:latin typeface="Arial" charset="0"/>
                <a:cs typeface="Arial" charset="0"/>
              </a:rPr>
              <a:t> :</a:t>
            </a:r>
          </a:p>
          <a:p>
            <a:pPr>
              <a:buFontTx/>
              <a:buNone/>
            </a:pPr>
            <a:endParaRPr lang="en-US" altLang="en-US" sz="1600" b="1" dirty="0" smtClean="0">
              <a:latin typeface="Consolas" pitchFamily="49" charset="0"/>
              <a:cs typeface="Arial" charset="0"/>
            </a:endParaRPr>
          </a:p>
          <a:p>
            <a:pPr>
              <a:buFontTx/>
              <a:buNone/>
            </a:pPr>
            <a:r>
              <a:rPr lang="en-US" altLang="en-US" sz="1600" b="1" dirty="0" smtClean="0">
                <a:latin typeface="Consolas" pitchFamily="49" charset="0"/>
                <a:cs typeface="Arial" charset="0"/>
              </a:rPr>
              <a:t>		</a:t>
            </a:r>
            <a:r>
              <a:rPr lang="en-US" altLang="en-US" sz="1600" dirty="0" smtClean="0">
                <a:latin typeface="Consolas" pitchFamily="49" charset="0"/>
                <a:cs typeface="Arial" charset="0"/>
              </a:rPr>
              <a:t>unsigned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hash( </a:t>
            </a:r>
            <a:r>
              <a:rPr lang="en-US" altLang="en-US" sz="1600" dirty="0" err="1" smtClean="0">
                <a:latin typeface="Consolas" pitchFamily="49" charset="0"/>
                <a:cs typeface="Arial" charset="0"/>
              </a:rPr>
              <a:t>const</a:t>
            </a:r>
            <a:r>
              <a:rPr lang="en-US" altLang="en-US" sz="1600" dirty="0" smtClean="0">
                <a:latin typeface="Consolas" pitchFamily="49" charset="0"/>
                <a:cs typeface="Arial" charset="0"/>
              </a:rPr>
              <a:t> string &amp;</a:t>
            </a:r>
            <a:r>
              <a:rPr lang="en-US" altLang="en-US" sz="1600" dirty="0" err="1" smtClean="0">
                <a:latin typeface="Consolas" pitchFamily="49" charset="0"/>
                <a:cs typeface="Arial" charset="0"/>
              </a:rPr>
              <a:t>str</a:t>
            </a:r>
            <a:r>
              <a:rPr lang="en-US" altLang="en-US" sz="1600" dirty="0" smtClean="0">
                <a:latin typeface="Consolas" pitchFamily="49" charset="0"/>
                <a:cs typeface="Arial" charset="0"/>
              </a:rPr>
              <a:t> ) {</a:t>
            </a:r>
          </a:p>
          <a:p>
            <a:pPr>
              <a:buFontTx/>
              <a:buNone/>
            </a:pPr>
            <a:r>
              <a:rPr lang="en-US" altLang="en-US" sz="1600" dirty="0" smtClean="0">
                <a:latin typeface="Consolas" pitchFamily="49" charset="0"/>
                <a:cs typeface="Arial" charset="0"/>
              </a:rPr>
              <a:t>		    unsigned </a:t>
            </a:r>
            <a:r>
              <a:rPr lang="en-US" altLang="en-US" sz="1600" dirty="0" err="1" smtClean="0">
                <a:latin typeface="Consolas" pitchFamily="49" charset="0"/>
                <a:cs typeface="Arial" charset="0"/>
              </a:rPr>
              <a:t>int</a:t>
            </a: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hash_value</a:t>
            </a:r>
            <a:r>
              <a:rPr lang="en-US" altLang="en-US" sz="1600" dirty="0" smtClean="0">
                <a:latin typeface="Consolas" pitchFamily="49" charset="0"/>
                <a:cs typeface="Arial" charset="0"/>
              </a:rPr>
              <a:t> = 0;</a:t>
            </a:r>
          </a:p>
          <a:p>
            <a:pPr>
              <a:buFontTx/>
              <a:buNone/>
            </a:pPr>
            <a:endParaRPr lang="en-US" altLang="en-US" sz="1600" dirty="0" smtClean="0">
              <a:latin typeface="Consolas" pitchFamily="49" charset="0"/>
              <a:cs typeface="Arial" charset="0"/>
            </a:endParaRPr>
          </a:p>
          <a:p>
            <a:pPr>
              <a:buFontTx/>
              <a:buNone/>
            </a:pPr>
            <a:r>
              <a:rPr lang="en-US" altLang="en-US" sz="1600" dirty="0" smtClean="0">
                <a:latin typeface="Consolas" pitchFamily="49" charset="0"/>
                <a:cs typeface="Arial" charset="0"/>
              </a:rPr>
              <a:t>		    for ( </a:t>
            </a:r>
            <a:r>
              <a:rPr lang="en-US" altLang="en-US" sz="1600" dirty="0" err="1" smtClean="0">
                <a:solidFill>
                  <a:srgbClr val="FF0000"/>
                </a:solidFill>
                <a:latin typeface="Consolas" pitchFamily="49" charset="0"/>
                <a:cs typeface="Arial" charset="0"/>
              </a:rPr>
              <a:t>int</a:t>
            </a:r>
            <a:r>
              <a:rPr lang="en-US" altLang="en-US" sz="1600" dirty="0" smtClean="0">
                <a:solidFill>
                  <a:srgbClr val="FF0000"/>
                </a:solidFill>
                <a:latin typeface="Consolas" pitchFamily="49" charset="0"/>
                <a:cs typeface="Arial" charset="0"/>
              </a:rPr>
              <a:t> k = 1; k &lt;= </a:t>
            </a:r>
            <a:r>
              <a:rPr lang="en-US" altLang="en-US" sz="1600" dirty="0" err="1" smtClean="0">
                <a:solidFill>
                  <a:srgbClr val="FF0000"/>
                </a:solidFill>
                <a:latin typeface="Consolas" pitchFamily="49" charset="0"/>
                <a:cs typeface="Arial" charset="0"/>
              </a:rPr>
              <a:t>str.length</a:t>
            </a:r>
            <a:r>
              <a:rPr lang="en-US" altLang="en-US" sz="1600" dirty="0" smtClean="0">
                <a:solidFill>
                  <a:srgbClr val="FF0000"/>
                </a:solidFill>
                <a:latin typeface="Consolas" pitchFamily="49" charset="0"/>
                <a:cs typeface="Arial" charset="0"/>
              </a:rPr>
              <a:t>(); k *= 2</a:t>
            </a:r>
            <a:r>
              <a:rPr lang="en-US" altLang="en-US" sz="1600" dirty="0" smtClean="0">
                <a:latin typeface="Consolas" pitchFamily="49" charset="0"/>
                <a:cs typeface="Arial" charset="0"/>
              </a:rPr>
              <a:t> ) {</a:t>
            </a:r>
          </a:p>
          <a:p>
            <a:pPr>
              <a:buFontTx/>
              <a:buNone/>
            </a:pPr>
            <a:r>
              <a:rPr lang="en-US" altLang="en-US" sz="1600" dirty="0" smtClean="0">
                <a:latin typeface="Consolas" pitchFamily="49" charset="0"/>
                <a:cs typeface="Arial" charset="0"/>
              </a:rPr>
              <a:t>		        </a:t>
            </a:r>
            <a:r>
              <a:rPr lang="en-US" altLang="en-US" sz="1600" dirty="0" err="1" smtClean="0">
                <a:latin typeface="Consolas" pitchFamily="49" charset="0"/>
                <a:cs typeface="Arial" charset="0"/>
              </a:rPr>
              <a:t>hash_value</a:t>
            </a:r>
            <a:r>
              <a:rPr lang="en-US" altLang="en-US" sz="1600" dirty="0" smtClean="0">
                <a:latin typeface="Consolas" pitchFamily="49" charset="0"/>
                <a:cs typeface="Arial" charset="0"/>
              </a:rPr>
              <a:t> = 12347*</a:t>
            </a:r>
            <a:r>
              <a:rPr lang="en-US" altLang="en-US" sz="1600" dirty="0" err="1" smtClean="0">
                <a:latin typeface="Consolas" pitchFamily="49" charset="0"/>
                <a:cs typeface="Arial" charset="0"/>
              </a:rPr>
              <a:t>hash_value</a:t>
            </a:r>
            <a:r>
              <a:rPr lang="en-US" altLang="en-US" sz="1600" dirty="0" smtClean="0">
                <a:latin typeface="Consolas" pitchFamily="49" charset="0"/>
                <a:cs typeface="Arial" charset="0"/>
              </a:rPr>
              <a:t> + </a:t>
            </a:r>
            <a:r>
              <a:rPr lang="en-US" altLang="en-US" sz="1600" dirty="0" err="1" smtClean="0">
                <a:latin typeface="Consolas" pitchFamily="49" charset="0"/>
                <a:cs typeface="Arial" charset="0"/>
              </a:rPr>
              <a:t>str</a:t>
            </a:r>
            <a:r>
              <a:rPr lang="en-US" altLang="en-US" sz="1600" dirty="0" smtClean="0">
                <a:latin typeface="Consolas" pitchFamily="49" charset="0"/>
                <a:cs typeface="Arial" charset="0"/>
              </a:rPr>
              <a:t>[</a:t>
            </a:r>
            <a:r>
              <a:rPr lang="en-US" altLang="en-US" sz="1600" dirty="0" smtClean="0">
                <a:solidFill>
                  <a:srgbClr val="FF0000"/>
                </a:solidFill>
                <a:latin typeface="Consolas" pitchFamily="49" charset="0"/>
                <a:cs typeface="Arial" charset="0"/>
              </a:rPr>
              <a:t>k – 1</a:t>
            </a:r>
            <a:r>
              <a:rPr lang="en-US" altLang="en-US" sz="1600" dirty="0" smtClean="0">
                <a:latin typeface="Consolas" pitchFamily="49" charset="0"/>
                <a:cs typeface="Arial" charset="0"/>
              </a:rPr>
              <a:t>];</a:t>
            </a:r>
          </a:p>
          <a:p>
            <a:pPr>
              <a:buFontTx/>
              <a:buNone/>
            </a:pPr>
            <a:r>
              <a:rPr lang="en-US" altLang="en-US" sz="1600" dirty="0" smtClean="0">
                <a:latin typeface="Consolas" pitchFamily="49" charset="0"/>
                <a:cs typeface="Arial" charset="0"/>
              </a:rPr>
              <a:t>		    }</a:t>
            </a:r>
          </a:p>
          <a:p>
            <a:pPr>
              <a:buFontTx/>
              <a:buNone/>
            </a:pPr>
            <a:endParaRPr lang="en-US" altLang="en-US" sz="1600" dirty="0" smtClean="0">
              <a:latin typeface="Consolas" pitchFamily="49" charset="0"/>
              <a:cs typeface="Arial" charset="0"/>
            </a:endParaRPr>
          </a:p>
          <a:p>
            <a:pPr>
              <a:buFontTx/>
              <a:buNone/>
            </a:pPr>
            <a:r>
              <a:rPr lang="en-US" altLang="en-US" sz="1600" dirty="0" smtClean="0">
                <a:latin typeface="Consolas" pitchFamily="49" charset="0"/>
                <a:cs typeface="Arial" charset="0"/>
              </a:rPr>
              <a:t>		    return </a:t>
            </a:r>
            <a:r>
              <a:rPr lang="en-US" altLang="en-US" sz="1600" dirty="0" err="1" smtClean="0">
                <a:latin typeface="Consolas" pitchFamily="49" charset="0"/>
                <a:cs typeface="Arial" charset="0"/>
              </a:rPr>
              <a:t>hash_value</a:t>
            </a:r>
            <a:r>
              <a:rPr lang="en-US" altLang="en-US" sz="1600" dirty="0" smtClean="0">
                <a:latin typeface="Consolas" pitchFamily="49" charset="0"/>
                <a:cs typeface="Arial" charset="0"/>
              </a:rPr>
              <a:t>;</a:t>
            </a:r>
          </a:p>
          <a:p>
            <a:pPr>
              <a:buFontTx/>
              <a:buNone/>
            </a:pPr>
            <a:r>
              <a:rPr lang="en-US" altLang="en-US" sz="1600" dirty="0" smtClean="0">
                <a:latin typeface="Consolas" pitchFamily="49" charset="0"/>
                <a:cs typeface="Arial" charset="0"/>
              </a:rPr>
              <a:t>		}</a:t>
            </a:r>
          </a:p>
          <a:p>
            <a:pPr>
              <a:buFontTx/>
              <a:buNone/>
            </a:pPr>
            <a:endParaRPr lang="en-US" altLang="en-US" sz="1600" dirty="0">
              <a:latin typeface="Consolas" pitchFamily="49" charset="0"/>
              <a:cs typeface="Arial" charset="0"/>
            </a:endParaRPr>
          </a:p>
          <a:p>
            <a:pPr lvl="0">
              <a:buNone/>
            </a:pPr>
            <a:r>
              <a:rPr lang="en-US" altLang="en-US" dirty="0" smtClean="0">
                <a:solidFill>
                  <a:prstClr val="black"/>
                </a:solidFill>
                <a:latin typeface="Arial" charset="0"/>
                <a:cs typeface="Arial" charset="0"/>
              </a:rPr>
              <a:t>	Note:  this cannot be used if you require a cryptographic hash function or </a:t>
            </a:r>
            <a:r>
              <a:rPr lang="en-US" altLang="en-US" i="1" dirty="0" smtClean="0">
                <a:solidFill>
                  <a:prstClr val="black"/>
                </a:solidFill>
                <a:latin typeface="Arial" charset="0"/>
                <a:cs typeface="Arial" charset="0"/>
              </a:rPr>
              <a:t>message digest</a:t>
            </a:r>
            <a:endParaRPr lang="en-US" altLang="en-US" dirty="0">
              <a:solidFill>
                <a:prstClr val="black"/>
              </a:solidFill>
              <a:latin typeface="Arial" charset="0"/>
              <a:cs typeface="Arial" charset="0"/>
            </a:endParaRPr>
          </a:p>
          <a:p>
            <a:pPr>
              <a:buFontTx/>
              <a:buNone/>
            </a:pPr>
            <a:endParaRPr lang="en-US" altLang="en-US" sz="1600" dirty="0" smtClean="0">
              <a:latin typeface="Consolas" pitchFamily="49" charset="0"/>
              <a:cs typeface="Arial" charset="0"/>
            </a:endParaRPr>
          </a:p>
        </p:txBody>
      </p:sp>
      <p:sp>
        <p:nvSpPr>
          <p:cNvPr id="34820"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9.2.5.3.3</a:t>
            </a:r>
            <a:endParaRPr lang="en-CA" altLang="en-US" sz="1800" dirty="0"/>
          </a:p>
        </p:txBody>
      </p:sp>
    </p:spTree>
    <p:extLst>
      <p:ext uri="{BB962C8B-B14F-4D97-AF65-F5344CB8AC3E}">
        <p14:creationId xmlns:p14="http://schemas.microsoft.com/office/powerpoint/2010/main" val="21947595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solidFill>
                  <a:srgbClr val="000000"/>
                </a:solidFill>
                <a:latin typeface="Arial" charset="0"/>
                <a:cs typeface="Arial" charset="0"/>
              </a:rPr>
              <a:t>Definitions</a:t>
            </a:r>
            <a:endParaRPr lang="en-US" altLang="en-US" smtClean="0">
              <a:latin typeface="Arial" charset="0"/>
              <a:cs typeface="Arial" charset="0"/>
            </a:endParaRPr>
          </a:p>
        </p:txBody>
      </p:sp>
      <p:sp>
        <p:nvSpPr>
          <p:cNvPr id="614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What is a hash of an object?</a:t>
            </a:r>
          </a:p>
          <a:p>
            <a:pPr>
              <a:buFont typeface="Arial" charset="0"/>
              <a:buNone/>
            </a:pPr>
            <a:r>
              <a:rPr lang="en-US" altLang="en-US" dirty="0" smtClean="0">
                <a:latin typeface="Arial" charset="0"/>
                <a:cs typeface="Arial" charset="0"/>
              </a:rPr>
              <a:t>	From Merriam-Webster:</a:t>
            </a:r>
          </a:p>
          <a:p>
            <a:pPr lvl="1">
              <a:buFontTx/>
              <a:buNone/>
            </a:pPr>
            <a:r>
              <a:rPr lang="en-US" altLang="en-US" i="1" dirty="0" smtClean="0">
                <a:latin typeface="Arial" charset="0"/>
                <a:cs typeface="Arial" charset="0"/>
              </a:rPr>
              <a:t>             a restatement of something that is already known</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The ultimate goal is to map onto an integer range</a:t>
            </a:r>
            <a:br>
              <a:rPr lang="en-US" altLang="en-US" dirty="0" smtClean="0">
                <a:latin typeface="Arial" charset="0"/>
                <a:cs typeface="Arial" charset="0"/>
              </a:rPr>
            </a:br>
            <a:r>
              <a:rPr lang="en-US" altLang="en-US" dirty="0" smtClean="0">
                <a:latin typeface="Arial" charset="0"/>
                <a:cs typeface="Arial" charset="0"/>
              </a:rPr>
              <a:t>			</a:t>
            </a:r>
            <a:r>
              <a:rPr lang="en-US" altLang="en-US" b="1" dirty="0" smtClean="0">
                <a:latin typeface="Consolas" pitchFamily="49" charset="0"/>
                <a:cs typeface="Arial" charset="0"/>
              </a:rPr>
              <a:t>0, 1, 2, ..., M – 1</a:t>
            </a:r>
          </a:p>
        </p:txBody>
      </p:sp>
      <p:sp>
        <p:nvSpPr>
          <p:cNvPr id="6148" name="TextBox 5"/>
          <p:cNvSpPr txBox="1">
            <a:spLocks noChangeArrowheads="1"/>
          </p:cNvSpPr>
          <p:nvPr/>
        </p:nvSpPr>
        <p:spPr bwMode="auto">
          <a:xfrm>
            <a:off x="179388" y="682849"/>
            <a:ext cx="5048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a:t>
            </a:r>
            <a:endParaRPr lang="en-CA" altLang="en-US" sz="1800" dirty="0"/>
          </a:p>
        </p:txBody>
      </p:sp>
    </p:spTree>
    <p:extLst>
      <p:ext uri="{BB962C8B-B14F-4D97-AF65-F5344CB8AC3E}">
        <p14:creationId xmlns:p14="http://schemas.microsoft.com/office/powerpoint/2010/main" val="216121880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ltLang="en-US" dirty="0">
                <a:latin typeface="Arial" charset="0"/>
                <a:cs typeface="Arial" charset="0"/>
              </a:rPr>
              <a:t>Arithmetic </a:t>
            </a:r>
            <a:r>
              <a:rPr lang="en-US" altLang="en-US" dirty="0" smtClean="0">
                <a:latin typeface="Arial" charset="0"/>
                <a:cs typeface="Arial" charset="0"/>
              </a:rPr>
              <a:t>hash functions</a:t>
            </a:r>
          </a:p>
        </p:txBody>
      </p:sp>
      <p:sp>
        <p:nvSpPr>
          <p:cNvPr id="3481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general, any member variables that are used to uniquely define an object may be used as coefficients in such a polynomial</a:t>
            </a:r>
          </a:p>
          <a:p>
            <a:pPr lvl="1"/>
            <a:r>
              <a:rPr lang="en-US" altLang="en-US" dirty="0" smtClean="0">
                <a:latin typeface="Arial" charset="0"/>
                <a:cs typeface="Arial" charset="0"/>
              </a:rPr>
              <a:t>The salary hopefully changes over time…</a:t>
            </a:r>
          </a:p>
          <a:p>
            <a:pPr>
              <a:buFont typeface="Arial" charset="0"/>
              <a:buNone/>
            </a:pPr>
            <a:endParaRPr lang="en-US" altLang="en-US" dirty="0">
              <a:latin typeface="Arial" charset="0"/>
              <a:cs typeface="Arial" charset="0"/>
            </a:endParaRPr>
          </a:p>
          <a:p>
            <a:pPr lvl="1">
              <a:buFont typeface="Arial" charset="0"/>
              <a:buNone/>
            </a:pPr>
            <a:r>
              <a:rPr lang="en-US" altLang="en-US" dirty="0" smtClean="0">
                <a:latin typeface="Consolas" panose="020B0609020204030204" pitchFamily="49" charset="0"/>
                <a:cs typeface="Consolas" panose="020B0609020204030204" pitchFamily="49" charset="0"/>
              </a:rPr>
              <a:t>		class Person {</a:t>
            </a:r>
          </a:p>
          <a:p>
            <a:pPr lvl="1">
              <a:buFont typeface="Arial" charset="0"/>
              <a:buNone/>
            </a:pPr>
            <a:r>
              <a:rPr lang="en-US" altLang="en-US" dirty="0">
                <a:latin typeface="Consolas" panose="020B0609020204030204" pitchFamily="49" charset="0"/>
                <a:cs typeface="Consolas" panose="020B0609020204030204" pitchFamily="49" charset="0"/>
              </a:rPr>
              <a:t>	</a:t>
            </a:r>
            <a:r>
              <a:rPr lang="en-US" altLang="en-US" dirty="0" smtClean="0">
                <a:latin typeface="Consolas" panose="020B0609020204030204" pitchFamily="49" charset="0"/>
                <a:cs typeface="Consolas" panose="020B0609020204030204" pitchFamily="49" charset="0"/>
              </a:rPr>
              <a:t>	    string surname;</a:t>
            </a:r>
          </a:p>
          <a:p>
            <a:pPr lvl="1">
              <a:buFont typeface="Arial" charset="0"/>
              <a:buNone/>
            </a:pPr>
            <a:r>
              <a:rPr lang="en-US" altLang="en-US" dirty="0" smtClean="0">
                <a:latin typeface="Consolas" panose="020B0609020204030204" pitchFamily="49" charset="0"/>
                <a:cs typeface="Consolas" panose="020B0609020204030204" pitchFamily="49" charset="0"/>
              </a:rPr>
              <a:t>		    string *</a:t>
            </a:r>
            <a:r>
              <a:rPr lang="en-US" altLang="en-US" dirty="0" err="1" smtClean="0">
                <a:latin typeface="Consolas" panose="020B0609020204030204" pitchFamily="49" charset="0"/>
                <a:cs typeface="Consolas" panose="020B0609020204030204" pitchFamily="49" charset="0"/>
              </a:rPr>
              <a:t>given_names</a:t>
            </a:r>
            <a:r>
              <a:rPr lang="en-US" altLang="en-US" dirty="0" smtClean="0">
                <a:latin typeface="Consolas" panose="020B0609020204030204" pitchFamily="49" charset="0"/>
                <a:cs typeface="Consolas" panose="020B0609020204030204" pitchFamily="49" charset="0"/>
              </a:rPr>
              <a:t>;</a:t>
            </a:r>
          </a:p>
          <a:p>
            <a:pPr lvl="1">
              <a:buNone/>
            </a:pPr>
            <a:r>
              <a:rPr lang="en-US" altLang="en-US" dirty="0">
                <a:latin typeface="Consolas" panose="020B0609020204030204" pitchFamily="49" charset="0"/>
                <a:cs typeface="Consolas" panose="020B0609020204030204" pitchFamily="49" charset="0"/>
              </a:rPr>
              <a:t>		    unsigned char </a:t>
            </a:r>
            <a:r>
              <a:rPr lang="en-US" altLang="en-US" dirty="0" err="1">
                <a:latin typeface="Consolas" panose="020B0609020204030204" pitchFamily="49" charset="0"/>
                <a:cs typeface="Consolas" panose="020B0609020204030204" pitchFamily="49" charset="0"/>
              </a:rPr>
              <a:t>num_given_names</a:t>
            </a:r>
            <a:r>
              <a:rPr lang="en-US" altLang="en-US" dirty="0">
                <a:latin typeface="Consolas" panose="020B0609020204030204" pitchFamily="49" charset="0"/>
                <a:cs typeface="Consolas" panose="020B0609020204030204" pitchFamily="49" charset="0"/>
              </a:rPr>
              <a:t>;</a:t>
            </a:r>
          </a:p>
          <a:p>
            <a:pPr lvl="1">
              <a:buNone/>
            </a:pPr>
            <a:r>
              <a:rPr lang="en-US" altLang="en-US" dirty="0">
                <a:latin typeface="Consolas" panose="020B0609020204030204" pitchFamily="49" charset="0"/>
                <a:cs typeface="Consolas" panose="020B0609020204030204" pitchFamily="49" charset="0"/>
              </a:rPr>
              <a:t>		    unsigned short </a:t>
            </a:r>
            <a:r>
              <a:rPr lang="en-US" altLang="en-US" dirty="0" err="1">
                <a:latin typeface="Consolas" panose="020B0609020204030204" pitchFamily="49" charset="0"/>
                <a:cs typeface="Consolas" panose="020B0609020204030204" pitchFamily="49" charset="0"/>
              </a:rPr>
              <a:t>birth_year</a:t>
            </a:r>
            <a:r>
              <a:rPr lang="en-US" altLang="en-US" dirty="0">
                <a:latin typeface="Consolas" panose="020B0609020204030204" pitchFamily="49" charset="0"/>
                <a:cs typeface="Consolas" panose="020B0609020204030204" pitchFamily="49" charset="0"/>
              </a:rPr>
              <a:t>;	</a:t>
            </a:r>
          </a:p>
          <a:p>
            <a:pPr lvl="1">
              <a:buNone/>
            </a:pPr>
            <a:r>
              <a:rPr lang="en-US" altLang="en-US" dirty="0">
                <a:latin typeface="Consolas" panose="020B0609020204030204" pitchFamily="49" charset="0"/>
                <a:cs typeface="Consolas" panose="020B0609020204030204" pitchFamily="49" charset="0"/>
              </a:rPr>
              <a:t>		    unsigned </a:t>
            </a:r>
            <a:r>
              <a:rPr lang="en-US" altLang="en-US" dirty="0" smtClean="0">
                <a:latin typeface="Consolas" panose="020B0609020204030204" pitchFamily="49" charset="0"/>
                <a:cs typeface="Consolas" panose="020B0609020204030204" pitchFamily="49" charset="0"/>
              </a:rPr>
              <a:t>char </a:t>
            </a:r>
            <a:r>
              <a:rPr lang="en-US" altLang="en-US" dirty="0" err="1" smtClean="0">
                <a:latin typeface="Consolas" panose="020B0609020204030204" pitchFamily="49" charset="0"/>
                <a:cs typeface="Consolas" panose="020B0609020204030204" pitchFamily="49" charset="0"/>
              </a:rPr>
              <a:t>birth_month</a:t>
            </a:r>
            <a:r>
              <a:rPr lang="en-US" altLang="en-US" dirty="0" smtClean="0">
                <a:latin typeface="Consolas" panose="020B0609020204030204" pitchFamily="49" charset="0"/>
                <a:cs typeface="Consolas" panose="020B0609020204030204" pitchFamily="49" charset="0"/>
              </a:rPr>
              <a:t>;</a:t>
            </a:r>
            <a:r>
              <a:rPr lang="en-US" altLang="en-US" dirty="0">
                <a:latin typeface="Consolas" panose="020B0609020204030204" pitchFamily="49" charset="0"/>
                <a:cs typeface="Consolas" panose="020B0609020204030204" pitchFamily="49" charset="0"/>
              </a:rPr>
              <a:t>	</a:t>
            </a:r>
          </a:p>
          <a:p>
            <a:pPr lvl="1">
              <a:buFont typeface="Arial" charset="0"/>
              <a:buNone/>
            </a:pPr>
            <a:r>
              <a:rPr lang="en-US" altLang="en-US" dirty="0">
                <a:latin typeface="Consolas" panose="020B0609020204030204" pitchFamily="49" charset="0"/>
                <a:cs typeface="Consolas" panose="020B0609020204030204" pitchFamily="49" charset="0"/>
              </a:rPr>
              <a:t>	</a:t>
            </a:r>
            <a:r>
              <a:rPr lang="en-US" altLang="en-US" dirty="0" smtClean="0">
                <a:latin typeface="Consolas" panose="020B0609020204030204" pitchFamily="49" charset="0"/>
                <a:cs typeface="Consolas" panose="020B0609020204030204" pitchFamily="49" charset="0"/>
              </a:rPr>
              <a:t>	    unsigned char </a:t>
            </a:r>
            <a:r>
              <a:rPr lang="en-US" altLang="en-US" dirty="0" err="1" smtClean="0">
                <a:latin typeface="Consolas" panose="020B0609020204030204" pitchFamily="49" charset="0"/>
                <a:cs typeface="Consolas" panose="020B0609020204030204" pitchFamily="49" charset="0"/>
              </a:rPr>
              <a:t>birth_day</a:t>
            </a:r>
            <a:r>
              <a:rPr lang="en-US" altLang="en-US" dirty="0" smtClean="0">
                <a:latin typeface="Consolas" panose="020B0609020204030204" pitchFamily="49" charset="0"/>
                <a:cs typeface="Consolas" panose="020B0609020204030204" pitchFamily="49" charset="0"/>
              </a:rPr>
              <a:t>;</a:t>
            </a:r>
          </a:p>
          <a:p>
            <a:pPr lvl="1">
              <a:buNone/>
            </a:pPr>
            <a:r>
              <a:rPr lang="en-US" altLang="en-US" b="1" dirty="0">
                <a:solidFill>
                  <a:srgbClr val="FF0000"/>
                </a:solidFill>
                <a:latin typeface="Consolas" panose="020B0609020204030204" pitchFamily="49" charset="0"/>
                <a:cs typeface="Consolas" panose="020B0609020204030204" pitchFamily="49" charset="0"/>
              </a:rPr>
              <a:t>		    unsigned </a:t>
            </a:r>
            <a:r>
              <a:rPr lang="en-US" altLang="en-US" b="1" dirty="0" err="1" smtClean="0">
                <a:solidFill>
                  <a:srgbClr val="FF0000"/>
                </a:solidFill>
                <a:latin typeface="Consolas" panose="020B0609020204030204" pitchFamily="49" charset="0"/>
                <a:cs typeface="Consolas" panose="020B0609020204030204" pitchFamily="49" charset="0"/>
              </a:rPr>
              <a:t>int</a:t>
            </a:r>
            <a:r>
              <a:rPr lang="en-US" altLang="en-US" b="1" dirty="0" smtClean="0">
                <a:solidFill>
                  <a:srgbClr val="FF0000"/>
                </a:solidFill>
                <a:latin typeface="Consolas" panose="020B0609020204030204" pitchFamily="49" charset="0"/>
                <a:cs typeface="Consolas" panose="020B0609020204030204" pitchFamily="49" charset="0"/>
              </a:rPr>
              <a:t> salary;</a:t>
            </a:r>
          </a:p>
          <a:p>
            <a:pPr lvl="1">
              <a:buNone/>
            </a:pPr>
            <a:r>
              <a:rPr lang="en-US" altLang="en-US" dirty="0">
                <a:latin typeface="Consolas" panose="020B0609020204030204" pitchFamily="49" charset="0"/>
                <a:cs typeface="Consolas" panose="020B0609020204030204" pitchFamily="49" charset="0"/>
              </a:rPr>
              <a:t>	</a:t>
            </a:r>
            <a:r>
              <a:rPr lang="en-US" altLang="en-US" dirty="0" smtClean="0">
                <a:latin typeface="Consolas" panose="020B0609020204030204" pitchFamily="49" charset="0"/>
                <a:cs typeface="Consolas" panose="020B0609020204030204" pitchFamily="49" charset="0"/>
              </a:rPr>
              <a:t>	    // ...</a:t>
            </a:r>
          </a:p>
          <a:p>
            <a:pPr lvl="1">
              <a:buNone/>
            </a:pPr>
            <a:r>
              <a:rPr lang="en-US" altLang="en-US" dirty="0">
                <a:latin typeface="Consolas" panose="020B0609020204030204" pitchFamily="49" charset="0"/>
                <a:cs typeface="Consolas" panose="020B0609020204030204" pitchFamily="49" charset="0"/>
              </a:rPr>
              <a:t>	</a:t>
            </a:r>
            <a:r>
              <a:rPr lang="en-US" altLang="en-US" dirty="0" smtClean="0">
                <a:latin typeface="Consolas" panose="020B0609020204030204" pitchFamily="49" charset="0"/>
                <a:cs typeface="Consolas" panose="020B0609020204030204" pitchFamily="49" charset="0"/>
              </a:rPr>
              <a:t>	};</a:t>
            </a:r>
            <a:endParaRPr lang="en-US" altLang="en-US" dirty="0">
              <a:latin typeface="Consolas" panose="020B0609020204030204" pitchFamily="49" charset="0"/>
              <a:cs typeface="Consolas" panose="020B0609020204030204" pitchFamily="49" charset="0"/>
            </a:endParaRPr>
          </a:p>
          <a:p>
            <a:pPr>
              <a:buFont typeface="Arial" charset="0"/>
              <a:buNone/>
            </a:pPr>
            <a:r>
              <a:rPr lang="en-US" altLang="en-US" dirty="0">
                <a:latin typeface="Consolas" panose="020B0609020204030204" pitchFamily="49" charset="0"/>
                <a:cs typeface="Consolas" panose="020B0609020204030204" pitchFamily="49" charset="0"/>
              </a:rPr>
              <a:t>	</a:t>
            </a:r>
            <a:endParaRPr lang="en-US" altLang="en-US" dirty="0" smtClean="0">
              <a:latin typeface="Consolas" panose="020B0609020204030204" pitchFamily="49" charset="0"/>
              <a:cs typeface="Consolas" panose="020B0609020204030204" pitchFamily="49" charset="0"/>
            </a:endParaRPr>
          </a:p>
        </p:txBody>
      </p:sp>
      <p:sp>
        <p:nvSpPr>
          <p:cNvPr id="34820" name="TextBox 5"/>
          <p:cNvSpPr txBox="1">
            <a:spLocks noChangeArrowheads="1"/>
          </p:cNvSpPr>
          <p:nvPr/>
        </p:nvSpPr>
        <p:spPr bwMode="auto">
          <a:xfrm>
            <a:off x="179388" y="682849"/>
            <a:ext cx="10826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9.2.5.3.3</a:t>
            </a:r>
            <a:endParaRPr lang="en-CA" altLang="en-US" sz="1800" dirty="0"/>
          </a:p>
        </p:txBody>
      </p:sp>
    </p:spTree>
    <p:extLst>
      <p:ext uri="{BB962C8B-B14F-4D97-AF65-F5344CB8AC3E}">
        <p14:creationId xmlns:p14="http://schemas.microsoft.com/office/powerpoint/2010/main" val="29954393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3584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have seen how a number of objects can be mapped onto a 32-bit integer</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We considered</a:t>
            </a:r>
          </a:p>
          <a:p>
            <a:pPr lvl="1"/>
            <a:r>
              <a:rPr lang="en-US" altLang="en-US" dirty="0" smtClean="0">
                <a:latin typeface="Arial" charset="0"/>
                <a:cs typeface="Arial" charset="0"/>
              </a:rPr>
              <a:t>Predetermined hash functions</a:t>
            </a:r>
          </a:p>
          <a:p>
            <a:pPr lvl="2"/>
            <a:r>
              <a:rPr lang="en-US" altLang="en-US" dirty="0" smtClean="0">
                <a:latin typeface="Arial" charset="0"/>
                <a:cs typeface="Arial" charset="0"/>
              </a:rPr>
              <a:t>Auto-incremented variables</a:t>
            </a:r>
          </a:p>
          <a:p>
            <a:pPr lvl="2"/>
            <a:r>
              <a:rPr lang="en-US" altLang="en-US" dirty="0" smtClean="0">
                <a:latin typeface="Arial" charset="0"/>
                <a:cs typeface="Arial" charset="0"/>
              </a:rPr>
              <a:t>Addresses</a:t>
            </a:r>
          </a:p>
          <a:p>
            <a:pPr lvl="1"/>
            <a:r>
              <a:rPr lang="en-US" altLang="en-US" dirty="0" smtClean="0">
                <a:latin typeface="Arial" charset="0"/>
                <a:cs typeface="Arial" charset="0"/>
              </a:rPr>
              <a:t>Hash functions calculated using arithmetic</a:t>
            </a:r>
          </a:p>
          <a:p>
            <a:pPr>
              <a:buFont typeface="Arial" charset="0"/>
              <a:buNone/>
            </a:pPr>
            <a:r>
              <a:rPr lang="en-US" altLang="en-US" dirty="0" smtClean="0">
                <a:latin typeface="Arial" charset="0"/>
                <a:cs typeface="Arial" charset="0"/>
              </a:rPr>
              <a:t>	</a:t>
            </a:r>
          </a:p>
          <a:p>
            <a:pPr>
              <a:buFont typeface="Arial" charset="0"/>
              <a:buNone/>
            </a:pPr>
            <a:r>
              <a:rPr lang="en-US" altLang="en-US" dirty="0" smtClean="0">
                <a:latin typeface="Arial" charset="0"/>
                <a:cs typeface="Arial" charset="0"/>
              </a:rPr>
              <a:t>	Next: map a 32-bit integer onto a smaller range </a:t>
            </a:r>
            <a:r>
              <a:rPr lang="en-US" altLang="en-US" dirty="0" smtClean="0">
                <a:latin typeface="Times New Roman" pitchFamily="18" charset="0"/>
                <a:cs typeface="Arial" charset="0"/>
              </a:rPr>
              <a:t>0, 1, ..., </a:t>
            </a:r>
            <a:r>
              <a:rPr lang="en-US" altLang="en-US" i="1" dirty="0" smtClean="0">
                <a:latin typeface="Times New Roman" pitchFamily="18" charset="0"/>
                <a:cs typeface="Arial" charset="0"/>
              </a:rPr>
              <a:t>M</a:t>
            </a:r>
            <a:r>
              <a:rPr lang="en-US" altLang="en-US" dirty="0" smtClean="0">
                <a:latin typeface="Times New Roman" pitchFamily="18" charset="0"/>
                <a:cs typeface="Arial" charset="0"/>
              </a:rPr>
              <a:t> – 1</a:t>
            </a:r>
            <a:endParaRPr lang="en-US" altLang="en-US" dirty="0" smtClean="0">
              <a:latin typeface="Arial" charset="0"/>
              <a:cs typeface="Arial" charset="0"/>
            </a:endParaRPr>
          </a:p>
        </p:txBody>
      </p:sp>
    </p:spTree>
    <p:extLst>
      <p:ext uri="{BB962C8B-B14F-4D97-AF65-F5344CB8AC3E}">
        <p14:creationId xmlns:p14="http://schemas.microsoft.com/office/powerpoint/2010/main" val="8637375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http://en.wikipedia.org/wiki/Hash_function</a:t>
            </a:r>
            <a:r>
              <a:rPr lang="en-US" sz="1400" dirty="0" smtClean="0">
                <a:latin typeface="Arial" charset="0"/>
                <a:cs typeface="Arial" charset="0"/>
              </a:rPr>
              <a:t/>
            </a:r>
            <a:br>
              <a:rPr lang="en-US" sz="1400" dirty="0" smtClean="0">
                <a:latin typeface="Arial" charset="0"/>
                <a:cs typeface="Arial" charset="0"/>
              </a:rPr>
            </a:br>
            <a:r>
              <a:rPr lang="en-US" sz="1400" dirty="0" smtClean="0">
                <a:latin typeface="Arial" charset="0"/>
                <a:cs typeface="Arial" charset="0"/>
              </a:rPr>
              <a:t>	</a:t>
            </a:r>
          </a:p>
          <a:p>
            <a:pPr marL="533400" indent="-533400">
              <a:buNone/>
            </a:pPr>
            <a:r>
              <a:rPr lang="en-US" altLang="en-US" sz="1400" dirty="0">
                <a:latin typeface="Arial" charset="0"/>
                <a:cs typeface="Arial" charset="0"/>
              </a:rPr>
              <a:t>[1]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a:t>
            </a:r>
            <a:r>
              <a:rPr lang="en-US" altLang="en-US" sz="1400" dirty="0" smtClean="0">
                <a:latin typeface="Arial" charset="0"/>
                <a:cs typeface="Arial" charset="0"/>
              </a:rPr>
              <a:t>1990.</a:t>
            </a:r>
          </a:p>
          <a:p>
            <a:pPr marL="533400" indent="-533400">
              <a:buNone/>
            </a:pPr>
            <a:r>
              <a:rPr lang="en-US" altLang="en-US" sz="1400" dirty="0" smtClean="0">
                <a:latin typeface="Arial" charset="0"/>
                <a:cs typeface="Arial" charset="0"/>
              </a:rPr>
              <a:t>[2</a:t>
            </a:r>
            <a:r>
              <a:rPr lang="en-US" altLang="en-US" sz="1400" dirty="0">
                <a:latin typeface="Arial" charset="0"/>
                <a:cs typeface="Arial" charset="0"/>
              </a:rPr>
              <a:t>]	Weiss, Data Structures and Algorithm Analysis in C++, 3</a:t>
            </a:r>
            <a:r>
              <a:rPr lang="en-US" altLang="en-US" sz="1400" baseline="30000" dirty="0">
                <a:latin typeface="Arial" charset="0"/>
                <a:cs typeface="Arial" charset="0"/>
              </a:rPr>
              <a:t>rd</a:t>
            </a:r>
            <a:r>
              <a:rPr lang="en-US" altLang="en-US" sz="1400" dirty="0">
                <a:latin typeface="Arial" charset="0"/>
                <a:cs typeface="Arial" charset="0"/>
              </a:rPr>
              <a:t> Ed., Addison </a:t>
            </a:r>
            <a:r>
              <a:rPr lang="en-US" altLang="en-US" sz="1400" dirty="0" smtClean="0">
                <a:latin typeface="Arial" charset="0"/>
                <a:cs typeface="Arial" charset="0"/>
              </a:rPr>
              <a:t>Wesley.</a:t>
            </a:r>
            <a:endParaRPr lang="en-US" altLang="en-US" sz="1400" dirty="0">
              <a:latin typeface="Arial" charset="0"/>
              <a:cs typeface="Arial" charset="0"/>
            </a:endParaRP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en-US" dirty="0" smtClean="0">
                <a:latin typeface="Arial" charset="0"/>
                <a:cs typeface="Arial" charset="0"/>
              </a:rPr>
              <a:t>The hash process</a:t>
            </a:r>
          </a:p>
        </p:txBody>
      </p:sp>
      <p:sp>
        <p:nvSpPr>
          <p:cNvPr id="29699" name="Rectangle 3"/>
          <p:cNvSpPr>
            <a:spLocks noGrp="1" noChangeArrowheads="1"/>
          </p:cNvSpPr>
          <p:nvPr>
            <p:ph type="body" idx="1"/>
          </p:nvPr>
        </p:nvSpPr>
        <p:spPr/>
        <p:txBody>
          <a:bodyPr/>
          <a:lstStyle/>
          <a:p>
            <a:pPr eaLnBrk="1" hangingPunct="1">
              <a:buFont typeface="Arial" charset="0"/>
              <a:buNone/>
            </a:pPr>
            <a:r>
              <a:rPr lang="en-US" altLang="en-US" dirty="0" smtClean="0">
                <a:latin typeface="Arial" charset="0"/>
                <a:cs typeface="Arial" charset="0"/>
              </a:rPr>
              <a:t>	We will look at the first problem</a:t>
            </a:r>
          </a:p>
          <a:p>
            <a:pPr lvl="1" eaLnBrk="1" hangingPunct="1"/>
            <a:r>
              <a:rPr lang="en-US" altLang="en-US" dirty="0" smtClean="0">
                <a:latin typeface="Arial" charset="0"/>
                <a:cs typeface="Arial" charset="0"/>
              </a:rPr>
              <a:t>Hashing an object into a</a:t>
            </a:r>
            <a:br>
              <a:rPr lang="en-US" altLang="en-US" dirty="0" smtClean="0">
                <a:latin typeface="Arial" charset="0"/>
                <a:cs typeface="Arial" charset="0"/>
              </a:rPr>
            </a:br>
            <a:r>
              <a:rPr lang="en-US" altLang="en-US" dirty="0" smtClean="0">
                <a:latin typeface="Arial" charset="0"/>
                <a:cs typeface="Arial" charset="0"/>
              </a:rPr>
              <a:t>32-bit integer</a:t>
            </a:r>
          </a:p>
          <a:p>
            <a:pPr lvl="1" eaLnBrk="1" hangingPunct="1"/>
            <a:r>
              <a:rPr lang="en-US" altLang="en-US" dirty="0" smtClean="0">
                <a:latin typeface="Arial" charset="0"/>
                <a:cs typeface="Arial" charset="0"/>
              </a:rPr>
              <a:t>Subsequent topics</a:t>
            </a:r>
            <a:br>
              <a:rPr lang="en-US" altLang="en-US" dirty="0" smtClean="0">
                <a:latin typeface="Arial" charset="0"/>
                <a:cs typeface="Arial" charset="0"/>
              </a:rPr>
            </a:br>
            <a:r>
              <a:rPr lang="en-US" altLang="en-US" dirty="0" smtClean="0">
                <a:latin typeface="Arial" charset="0"/>
                <a:cs typeface="Arial" charset="0"/>
              </a:rPr>
              <a:t>will examine the next</a:t>
            </a:r>
            <a:br>
              <a:rPr lang="en-US" altLang="en-US" dirty="0" smtClean="0">
                <a:latin typeface="Arial" charset="0"/>
                <a:cs typeface="Arial" charset="0"/>
              </a:rPr>
            </a:br>
            <a:r>
              <a:rPr lang="en-US" altLang="en-US" dirty="0" smtClean="0">
                <a:latin typeface="Arial" charset="0"/>
                <a:cs typeface="Arial" charset="0"/>
              </a:rPr>
              <a:t>steps</a:t>
            </a:r>
            <a:endParaRPr lang="en-US" altLang="en-US" dirty="0" smtClean="0">
              <a:latin typeface="Times New Roman" panose="02020603050405020304" pitchFamily="18" charset="0"/>
              <a:cs typeface="Times New Roman" panose="02020603050405020304" pitchFamily="18" charset="0"/>
            </a:endParaRPr>
          </a:p>
          <a:p>
            <a:pPr eaLnBrk="1" hangingPunct="1">
              <a:buFontTx/>
              <a:buNone/>
            </a:pPr>
            <a:endParaRPr lang="en-US" altLang="en-US" dirty="0" smtClean="0">
              <a:latin typeface="Arial" charset="0"/>
              <a:cs typeface="Arial" charset="0"/>
            </a:endParaRPr>
          </a:p>
        </p:txBody>
      </p:sp>
      <p:sp>
        <p:nvSpPr>
          <p:cNvPr id="29700" name="Text Box 4"/>
          <p:cNvSpPr txBox="1">
            <a:spLocks noChangeArrowheads="1"/>
          </p:cNvSpPr>
          <p:nvPr/>
        </p:nvSpPr>
        <p:spPr bwMode="auto">
          <a:xfrm>
            <a:off x="4379491" y="1268760"/>
            <a:ext cx="1065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400"/>
              <a:t>Object</a:t>
            </a:r>
          </a:p>
        </p:txBody>
      </p:sp>
      <p:sp>
        <p:nvSpPr>
          <p:cNvPr id="365573" name="Text Box 5"/>
          <p:cNvSpPr txBox="1">
            <a:spLocks noChangeArrowheads="1"/>
          </p:cNvSpPr>
          <p:nvPr/>
        </p:nvSpPr>
        <p:spPr bwMode="auto">
          <a:xfrm>
            <a:off x="3934991" y="2449860"/>
            <a:ext cx="196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FF0000"/>
                </a:solidFill>
              </a:rPr>
              <a:t>32-bit integer</a:t>
            </a:r>
          </a:p>
        </p:txBody>
      </p:sp>
      <p:sp>
        <p:nvSpPr>
          <p:cNvPr id="365577" name="Text Box 9"/>
          <p:cNvSpPr txBox="1">
            <a:spLocks noChangeArrowheads="1"/>
          </p:cNvSpPr>
          <p:nvPr/>
        </p:nvSpPr>
        <p:spPr bwMode="auto">
          <a:xfrm>
            <a:off x="2915816" y="3602385"/>
            <a:ext cx="39957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00B0F0"/>
                </a:solidFill>
              </a:rPr>
              <a:t>Map to an index </a:t>
            </a:r>
            <a:r>
              <a:rPr lang="en-US" altLang="en-US" sz="2400" dirty="0">
                <a:solidFill>
                  <a:srgbClr val="00B0F0"/>
                </a:solidFill>
                <a:latin typeface="Times New Roman" pitchFamily="18" charset="0"/>
                <a:cs typeface="Times New Roman" pitchFamily="18" charset="0"/>
              </a:rPr>
              <a:t>0, ..., </a:t>
            </a:r>
            <a:r>
              <a:rPr lang="en-US" altLang="en-US" sz="2400" i="1" dirty="0">
                <a:solidFill>
                  <a:srgbClr val="00B0F0"/>
                </a:solidFill>
                <a:latin typeface="Times New Roman" pitchFamily="18" charset="0"/>
                <a:cs typeface="Times New Roman" pitchFamily="18" charset="0"/>
              </a:rPr>
              <a:t>M</a:t>
            </a:r>
            <a:r>
              <a:rPr lang="en-US" altLang="en-US" sz="2400" dirty="0">
                <a:solidFill>
                  <a:srgbClr val="00B0F0"/>
                </a:solidFill>
                <a:latin typeface="Times New Roman" pitchFamily="18" charset="0"/>
                <a:cs typeface="Times New Roman" pitchFamily="18" charset="0"/>
              </a:rPr>
              <a:t> – 1</a:t>
            </a:r>
          </a:p>
        </p:txBody>
      </p:sp>
      <p:sp>
        <p:nvSpPr>
          <p:cNvPr id="365578" name="Text Box 10"/>
          <p:cNvSpPr txBox="1">
            <a:spLocks noChangeArrowheads="1"/>
          </p:cNvSpPr>
          <p:nvPr/>
        </p:nvSpPr>
        <p:spPr bwMode="auto">
          <a:xfrm>
            <a:off x="3512716" y="4754910"/>
            <a:ext cx="2763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7030A0"/>
                </a:solidFill>
              </a:rPr>
              <a:t>Deal with collisions</a:t>
            </a:r>
          </a:p>
        </p:txBody>
      </p:sp>
      <p:sp>
        <p:nvSpPr>
          <p:cNvPr id="365579" name="Line 11"/>
          <p:cNvSpPr>
            <a:spLocks noChangeShapeType="1"/>
          </p:cNvSpPr>
          <p:nvPr/>
        </p:nvSpPr>
        <p:spPr bwMode="auto">
          <a:xfrm>
            <a:off x="4868441" y="1754535"/>
            <a:ext cx="0" cy="720725"/>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0" name="Line 12"/>
          <p:cNvSpPr>
            <a:spLocks noChangeShapeType="1"/>
          </p:cNvSpPr>
          <p:nvPr/>
        </p:nvSpPr>
        <p:spPr bwMode="auto">
          <a:xfrm>
            <a:off x="4868441" y="2907060"/>
            <a:ext cx="0" cy="720725"/>
          </a:xfrm>
          <a:prstGeom prst="line">
            <a:avLst/>
          </a:prstGeom>
          <a:noFill/>
          <a:ln w="28575">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1" name="Line 13"/>
          <p:cNvSpPr>
            <a:spLocks noChangeShapeType="1"/>
          </p:cNvSpPr>
          <p:nvPr/>
        </p:nvSpPr>
        <p:spPr bwMode="auto">
          <a:xfrm>
            <a:off x="4868441" y="4059585"/>
            <a:ext cx="0" cy="7207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4" name="Text Box 16"/>
          <p:cNvSpPr txBox="1">
            <a:spLocks noChangeArrowheads="1"/>
          </p:cNvSpPr>
          <p:nvPr/>
        </p:nvSpPr>
        <p:spPr bwMode="auto">
          <a:xfrm>
            <a:off x="5444703" y="2926110"/>
            <a:ext cx="28686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00B0F0"/>
                </a:solidFill>
              </a:rPr>
              <a:t>Modulus, mid-square,</a:t>
            </a:r>
            <a:br>
              <a:rPr lang="en-US" altLang="en-US" sz="2000" dirty="0">
                <a:solidFill>
                  <a:srgbClr val="00B0F0"/>
                </a:solidFill>
              </a:rPr>
            </a:br>
            <a:r>
              <a:rPr lang="en-US" altLang="en-US" sz="2000" dirty="0">
                <a:solidFill>
                  <a:srgbClr val="00B0F0"/>
                </a:solidFill>
              </a:rPr>
              <a:t>multiplicative, Fibonacci</a:t>
            </a:r>
          </a:p>
        </p:txBody>
      </p:sp>
      <p:sp>
        <p:nvSpPr>
          <p:cNvPr id="365585" name="Text Box 17"/>
          <p:cNvSpPr txBox="1">
            <a:spLocks noChangeArrowheads="1"/>
          </p:cNvSpPr>
          <p:nvPr/>
        </p:nvSpPr>
        <p:spPr bwMode="auto">
          <a:xfrm>
            <a:off x="6500341" y="4798169"/>
            <a:ext cx="25003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a:solidFill>
                  <a:srgbClr val="7030A0"/>
                </a:solidFill>
              </a:rPr>
              <a:t>Chained hash tables</a:t>
            </a:r>
          </a:p>
          <a:p>
            <a:pPr eaLnBrk="1" hangingPunct="1"/>
            <a:r>
              <a:rPr lang="en-US" altLang="en-US" sz="2000">
                <a:solidFill>
                  <a:srgbClr val="7030A0"/>
                </a:solidFill>
              </a:rPr>
              <a:t>Open addressing</a:t>
            </a:r>
          </a:p>
        </p:txBody>
      </p:sp>
      <p:sp>
        <p:nvSpPr>
          <p:cNvPr id="29713" name="TextBox 16"/>
          <p:cNvSpPr txBox="1">
            <a:spLocks noChangeArrowheads="1"/>
          </p:cNvSpPr>
          <p:nvPr/>
        </p:nvSpPr>
        <p:spPr bwMode="auto">
          <a:xfrm>
            <a:off x="179388" y="682849"/>
            <a:ext cx="6976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9.2.1</a:t>
            </a:r>
            <a:endParaRPr lang="en-CA" altLang="en-US" dirty="0"/>
          </a:p>
        </p:txBody>
      </p:sp>
      <p:sp>
        <p:nvSpPr>
          <p:cNvPr id="20" name="Text Box 18"/>
          <p:cNvSpPr txBox="1">
            <a:spLocks noChangeArrowheads="1"/>
          </p:cNvSpPr>
          <p:nvPr/>
        </p:nvSpPr>
        <p:spPr bwMode="auto">
          <a:xfrm>
            <a:off x="4438149" y="5653697"/>
            <a:ext cx="222208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7030A0"/>
                </a:solidFill>
              </a:rPr>
              <a:t>Linear </a:t>
            </a:r>
            <a:r>
              <a:rPr lang="en-US" altLang="en-US" sz="2000" dirty="0" smtClean="0">
                <a:solidFill>
                  <a:srgbClr val="7030A0"/>
                </a:solidFill>
              </a:rPr>
              <a:t>probing</a:t>
            </a:r>
            <a:endParaRPr lang="en-US" altLang="en-US" sz="2000" dirty="0">
              <a:solidFill>
                <a:srgbClr val="7030A0"/>
              </a:solidFill>
            </a:endParaRPr>
          </a:p>
          <a:p>
            <a:pPr eaLnBrk="1" hangingPunct="1"/>
            <a:r>
              <a:rPr lang="en-US" altLang="en-US" sz="2000" dirty="0" smtClean="0">
                <a:solidFill>
                  <a:srgbClr val="7030A0"/>
                </a:solidFill>
              </a:rPr>
              <a:t>Quadratic probing</a:t>
            </a:r>
          </a:p>
          <a:p>
            <a:pPr eaLnBrk="1" hangingPunct="1"/>
            <a:r>
              <a:rPr lang="en-US" altLang="en-US" sz="2000" dirty="0" smtClean="0">
                <a:solidFill>
                  <a:srgbClr val="7030A0"/>
                </a:solidFill>
              </a:rPr>
              <a:t>Double hashing</a:t>
            </a:r>
            <a:endParaRPr lang="en-US" altLang="en-US" sz="2000" dirty="0">
              <a:solidFill>
                <a:srgbClr val="7030A0"/>
              </a:solidFill>
            </a:endParaRPr>
          </a:p>
        </p:txBody>
      </p:sp>
      <p:sp>
        <p:nvSpPr>
          <p:cNvPr id="21" name="Line 20"/>
          <p:cNvSpPr>
            <a:spLocks noChangeShapeType="1"/>
          </p:cNvSpPr>
          <p:nvPr/>
        </p:nvSpPr>
        <p:spPr bwMode="auto">
          <a:xfrm flipH="1">
            <a:off x="6276553" y="5498727"/>
            <a:ext cx="672033" cy="37854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Tree>
    <p:extLst>
      <p:ext uri="{BB962C8B-B14F-4D97-AF65-F5344CB8AC3E}">
        <p14:creationId xmlns:p14="http://schemas.microsoft.com/office/powerpoint/2010/main" val="42707994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55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557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6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699">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557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558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6558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557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6558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558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573" grpId="0"/>
      <p:bldP spid="365577" grpId="0"/>
      <p:bldP spid="365578" grpId="0"/>
      <p:bldP spid="365579" grpId="0" animBg="1"/>
      <p:bldP spid="365580" grpId="0" animBg="1"/>
      <p:bldP spid="365581" grpId="0" animBg="1"/>
      <p:bldP spid="365584" grpId="0"/>
      <p:bldP spid="365585" grpId="0"/>
      <p:bldP spid="20"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mtClean="0">
                <a:solidFill>
                  <a:srgbClr val="000000"/>
                </a:solidFill>
                <a:latin typeface="Arial" charset="0"/>
                <a:cs typeface="Arial" charset="0"/>
              </a:rPr>
              <a:t>Properties</a:t>
            </a:r>
            <a:endParaRPr lang="en-US" altLang="en-US" smtClean="0">
              <a:latin typeface="Arial" charset="0"/>
              <a:cs typeface="Arial" charset="0"/>
            </a:endParaRPr>
          </a:p>
        </p:txBody>
      </p:sp>
      <p:sp>
        <p:nvSpPr>
          <p:cNvPr id="33075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Necessary properties of such a hash function </a:t>
            </a:r>
            <a:r>
              <a:rPr lang="en-US" altLang="en-US" i="1" dirty="0" smtClean="0">
                <a:latin typeface="Times New Roman" panose="02020603050405020304" pitchFamily="18" charset="0"/>
                <a:cs typeface="Times New Roman" panose="02020603050405020304" pitchFamily="18" charset="0"/>
              </a:rPr>
              <a:t>h</a:t>
            </a:r>
            <a:r>
              <a:rPr lang="en-US" altLang="en-US" dirty="0" smtClean="0">
                <a:latin typeface="Arial" charset="0"/>
                <a:cs typeface="Arial" charset="0"/>
              </a:rPr>
              <a:t> are:</a:t>
            </a:r>
          </a:p>
          <a:p>
            <a:pPr lvl="1">
              <a:buFont typeface="Arial" charset="0"/>
              <a:buNone/>
            </a:pPr>
            <a:r>
              <a:rPr lang="en-US" altLang="en-US" dirty="0" smtClean="0">
                <a:latin typeface="Arial" charset="0"/>
                <a:cs typeface="Arial" charset="0"/>
              </a:rPr>
              <a:t>1a.	Should be fast:  ideally </a:t>
            </a:r>
            <a:r>
              <a:rPr lang="en-US" altLang="en-US" b="1" dirty="0" smtClean="0">
                <a:latin typeface="Symbol" pitchFamily="18" charset="2"/>
                <a:cs typeface="Arial" charset="0"/>
              </a:rPr>
              <a:t>Q</a:t>
            </a:r>
            <a:r>
              <a:rPr lang="en-US" altLang="en-US" dirty="0" smtClean="0">
                <a:latin typeface="Times New Roman" pitchFamily="18" charset="0"/>
                <a:cs typeface="Arial" charset="0"/>
              </a:rPr>
              <a:t>(1)</a:t>
            </a:r>
            <a:endParaRPr lang="en-US" altLang="en-US" dirty="0" smtClean="0">
              <a:latin typeface="Arial" charset="0"/>
              <a:cs typeface="Arial" charset="0"/>
            </a:endParaRPr>
          </a:p>
          <a:p>
            <a:pPr lvl="1">
              <a:buFont typeface="Arial" charset="0"/>
              <a:buNone/>
            </a:pPr>
            <a:r>
              <a:rPr lang="en-US" altLang="en-US" dirty="0" smtClean="0">
                <a:latin typeface="Arial" charset="0"/>
                <a:cs typeface="Arial" charset="0"/>
              </a:rPr>
              <a:t>1b.	The hash value must be </a:t>
            </a:r>
            <a:r>
              <a:rPr lang="en-US" altLang="en-US" i="1" dirty="0" smtClean="0">
                <a:latin typeface="Arial" charset="0"/>
                <a:cs typeface="Arial" charset="0"/>
              </a:rPr>
              <a:t>deterministic</a:t>
            </a:r>
          </a:p>
          <a:p>
            <a:pPr lvl="2"/>
            <a:r>
              <a:rPr lang="en-US" altLang="en-US" dirty="0" smtClean="0">
                <a:latin typeface="Arial" charset="0"/>
                <a:cs typeface="Arial" charset="0"/>
              </a:rPr>
              <a:t>It must always return the same 32-bit integer each time</a:t>
            </a:r>
          </a:p>
          <a:p>
            <a:pPr lvl="1">
              <a:buFont typeface="Arial" charset="0"/>
              <a:buNone/>
            </a:pPr>
            <a:r>
              <a:rPr lang="en-US" altLang="en-US" dirty="0" smtClean="0">
                <a:latin typeface="Arial" charset="0"/>
                <a:cs typeface="Arial" charset="0"/>
              </a:rPr>
              <a:t>1c.	Equal objects hash to equal values</a:t>
            </a:r>
          </a:p>
          <a:p>
            <a:pPr lvl="2"/>
            <a:r>
              <a:rPr lang="en-US" altLang="en-US" i="1" dirty="0" smtClean="0">
                <a:latin typeface="Times New Roman" pitchFamily="18" charset="0"/>
                <a:cs typeface="Arial" charset="0"/>
              </a:rPr>
              <a:t>x</a:t>
            </a:r>
            <a:r>
              <a:rPr lang="en-US" altLang="en-US" dirty="0" smtClean="0">
                <a:latin typeface="Times New Roman" pitchFamily="18" charset="0"/>
                <a:cs typeface="Arial" charset="0"/>
              </a:rPr>
              <a:t> = </a:t>
            </a:r>
            <a:r>
              <a:rPr lang="en-US" altLang="en-US" i="1" dirty="0" smtClean="0">
                <a:latin typeface="Times New Roman" pitchFamily="18" charset="0"/>
                <a:cs typeface="Arial" charset="0"/>
              </a:rPr>
              <a:t>y   </a:t>
            </a:r>
            <a:r>
              <a:rPr lang="en-US" altLang="en-US" dirty="0" smtClean="0">
                <a:latin typeface="Arial" charset="0"/>
                <a:cs typeface="Arial" charset="0"/>
              </a:rPr>
              <a:t>⇒   </a:t>
            </a:r>
            <a:r>
              <a:rPr lang="en-US" altLang="en-US" i="1" dirty="0" smtClean="0">
                <a:latin typeface="Times New Roman" pitchFamily="18" charset="0"/>
                <a:cs typeface="Arial" charset="0"/>
              </a:rPr>
              <a:t>h</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x</a:t>
            </a:r>
            <a:r>
              <a:rPr lang="en-US" altLang="en-US" dirty="0" smtClean="0">
                <a:latin typeface="Times New Roman" pitchFamily="18" charset="0"/>
                <a:cs typeface="Arial" charset="0"/>
              </a:rPr>
              <a:t>) = </a:t>
            </a:r>
            <a:r>
              <a:rPr lang="en-US" altLang="en-US" i="1" dirty="0" smtClean="0">
                <a:latin typeface="Times New Roman" pitchFamily="18" charset="0"/>
                <a:cs typeface="Arial" charset="0"/>
              </a:rPr>
              <a:t>h</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y</a:t>
            </a:r>
            <a:r>
              <a:rPr lang="en-US" altLang="en-US" dirty="0" smtClean="0">
                <a:latin typeface="Times New Roman" pitchFamily="18" charset="0"/>
                <a:cs typeface="Arial" charset="0"/>
              </a:rPr>
              <a:t>)</a:t>
            </a:r>
            <a:endParaRPr lang="en-US" altLang="en-US" b="1" dirty="0" smtClean="0">
              <a:latin typeface="Times New Roman" pitchFamily="18" charset="0"/>
              <a:cs typeface="Arial" charset="0"/>
            </a:endParaRPr>
          </a:p>
          <a:p>
            <a:pPr lvl="1">
              <a:buFont typeface="Arial" charset="0"/>
              <a:buNone/>
            </a:pPr>
            <a:r>
              <a:rPr lang="en-US" altLang="en-US" dirty="0" smtClean="0">
                <a:latin typeface="Arial" charset="0"/>
                <a:cs typeface="Arial" charset="0"/>
              </a:rPr>
              <a:t>1d.	If two objects are randomly chosen, there should be only a one-in-</a:t>
            </a:r>
            <a:br>
              <a:rPr lang="en-US" altLang="en-US" dirty="0" smtClean="0">
                <a:latin typeface="Arial" charset="0"/>
                <a:cs typeface="Arial" charset="0"/>
              </a:rPr>
            </a:br>
            <a:r>
              <a:rPr lang="en-US" altLang="en-US" dirty="0" smtClean="0">
                <a:latin typeface="Arial" charset="0"/>
                <a:cs typeface="Arial" charset="0"/>
              </a:rPr>
              <a:t>	2</a:t>
            </a:r>
            <a:r>
              <a:rPr lang="en-US" altLang="en-US" baseline="30000" dirty="0" smtClean="0">
                <a:latin typeface="Arial" charset="0"/>
                <a:cs typeface="Arial" charset="0"/>
              </a:rPr>
              <a:t>32</a:t>
            </a:r>
            <a:r>
              <a:rPr lang="en-US" altLang="en-US" dirty="0" smtClean="0">
                <a:latin typeface="Arial" charset="0"/>
                <a:cs typeface="Arial" charset="0"/>
              </a:rPr>
              <a:t> chance that they have the same hash value</a:t>
            </a:r>
          </a:p>
        </p:txBody>
      </p:sp>
      <p:sp>
        <p:nvSpPr>
          <p:cNvPr id="8196"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9.2.2</a:t>
            </a:r>
            <a:endParaRPr lang="en-CA" altLang="en-US" sz="1800" dirty="0"/>
          </a:p>
        </p:txBody>
      </p:sp>
    </p:spTree>
    <p:extLst>
      <p:ext uri="{BB962C8B-B14F-4D97-AF65-F5344CB8AC3E}">
        <p14:creationId xmlns:p14="http://schemas.microsoft.com/office/powerpoint/2010/main" val="37351074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075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0755">
                                            <p:txEl>
                                              <p:pRg st="3" end="3"/>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33075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0755">
                                            <p:txEl>
                                              <p:pRg st="5" end="5"/>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3075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dirty="0" smtClean="0">
                <a:solidFill>
                  <a:srgbClr val="000000"/>
                </a:solidFill>
                <a:latin typeface="Arial" charset="0"/>
                <a:cs typeface="Arial" charset="0"/>
              </a:rPr>
              <a:t>Types of hash functions</a:t>
            </a:r>
            <a:endParaRPr lang="en-US" altLang="en-US" dirty="0" smtClean="0">
              <a:latin typeface="Arial" charset="0"/>
              <a:cs typeface="Arial" charset="0"/>
            </a:endParaRPr>
          </a:p>
        </p:txBody>
      </p:sp>
      <p:sp>
        <p:nvSpPr>
          <p:cNvPr id="112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will look at two classes of hash functions</a:t>
            </a:r>
          </a:p>
          <a:p>
            <a:pPr lvl="1"/>
            <a:r>
              <a:rPr lang="en-US" altLang="en-US" dirty="0" smtClean="0">
                <a:latin typeface="Arial" charset="0"/>
                <a:cs typeface="Arial" charset="0"/>
              </a:rPr>
              <a:t>Predetermined hash functions (explicit)</a:t>
            </a:r>
          </a:p>
          <a:p>
            <a:pPr lvl="1"/>
            <a:r>
              <a:rPr lang="en-US" altLang="en-US" dirty="0" smtClean="0">
                <a:latin typeface="Arial" charset="0"/>
                <a:cs typeface="Arial" charset="0"/>
              </a:rPr>
              <a:t>Arithmetic hash functions (implicit)</a:t>
            </a:r>
          </a:p>
        </p:txBody>
      </p:sp>
      <p:sp>
        <p:nvSpPr>
          <p:cNvPr id="11268"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9.2.3</a:t>
            </a:r>
            <a:endParaRPr lang="en-CA" altLang="en-US" sz="1800" dirty="0"/>
          </a:p>
        </p:txBody>
      </p:sp>
    </p:spTree>
    <p:extLst>
      <p:ext uri="{BB962C8B-B14F-4D97-AF65-F5344CB8AC3E}">
        <p14:creationId xmlns:p14="http://schemas.microsoft.com/office/powerpoint/2010/main" val="17774309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dirty="0" smtClean="0">
                <a:latin typeface="Arial" charset="0"/>
                <a:cs typeface="Arial" charset="0"/>
              </a:rPr>
              <a:t>Predetermined hash functions</a:t>
            </a: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easiest solution is to give each object a unique number</a:t>
            </a:r>
          </a:p>
          <a:p>
            <a:pPr>
              <a:buFontTx/>
              <a:buNone/>
            </a:pPr>
            <a:endParaRPr lang="en-US" altLang="en-US" sz="1400" smtClean="0">
              <a:latin typeface="Consolas" pitchFamily="49" charset="0"/>
              <a:cs typeface="Arial" charset="0"/>
            </a:endParaRPr>
          </a:p>
          <a:p>
            <a:pPr>
              <a:buFontTx/>
              <a:buNone/>
            </a:pPr>
            <a:r>
              <a:rPr lang="en-US" altLang="en-US" sz="1400" smtClean="0">
                <a:latin typeface="Consolas" pitchFamily="49" charset="0"/>
                <a:cs typeface="Arial" charset="0"/>
              </a:rPr>
              <a:t>class Class_name {</a:t>
            </a:r>
          </a:p>
          <a:p>
            <a:pPr>
              <a:buFontTx/>
              <a:buNone/>
            </a:pPr>
            <a:r>
              <a:rPr lang="en-US" altLang="en-US" sz="1400" smtClean="0">
                <a:latin typeface="Consolas" pitchFamily="49" charset="0"/>
                <a:cs typeface="Arial" charset="0"/>
              </a:rPr>
              <a:t>    private:</a:t>
            </a:r>
          </a:p>
          <a:p>
            <a:pPr>
              <a:buFontTx/>
              <a:buNone/>
            </a:pPr>
            <a:r>
              <a:rPr lang="en-US" altLang="en-US" sz="1400" smtClean="0">
                <a:latin typeface="Consolas" pitchFamily="49" charset="0"/>
                <a:cs typeface="Arial" charset="0"/>
              </a:rPr>
              <a:t>        </a:t>
            </a:r>
            <a:r>
              <a:rPr lang="en-US" altLang="en-US" sz="1400" smtClean="0">
                <a:solidFill>
                  <a:srgbClr val="FF0000"/>
                </a:solidFill>
                <a:latin typeface="Consolas" pitchFamily="49" charset="0"/>
                <a:cs typeface="Arial" charset="0"/>
              </a:rPr>
              <a:t>unsigned int hash_value</a:t>
            </a:r>
            <a:r>
              <a:rPr lang="en-US" altLang="en-US" sz="1400" smtClean="0">
                <a:latin typeface="Consolas" pitchFamily="49" charset="0"/>
                <a:cs typeface="Arial" charset="0"/>
              </a:rPr>
              <a:t>;  // int:           –2</a:t>
            </a:r>
            <a:r>
              <a:rPr lang="en-US" altLang="en-US" sz="1200" baseline="30000" smtClean="0">
                <a:latin typeface="Consolas" pitchFamily="49" charset="0"/>
                <a:cs typeface="Arial" charset="0"/>
              </a:rPr>
              <a:t>31</a:t>
            </a:r>
            <a:r>
              <a:rPr lang="en-US" altLang="en-US" sz="1400" smtClean="0">
                <a:latin typeface="Consolas" pitchFamily="49" charset="0"/>
                <a:cs typeface="Arial" charset="0"/>
              </a:rPr>
              <a:t>, ..., 2</a:t>
            </a:r>
            <a:r>
              <a:rPr lang="en-US" altLang="en-US" sz="1200" baseline="30000" smtClean="0">
                <a:latin typeface="Consolas" pitchFamily="49" charset="0"/>
                <a:cs typeface="Arial" charset="0"/>
              </a:rPr>
              <a:t>31</a:t>
            </a:r>
            <a:r>
              <a:rPr lang="en-US" altLang="en-US" sz="1400" smtClean="0">
                <a:latin typeface="Consolas" pitchFamily="49" charset="0"/>
                <a:cs typeface="Arial" charset="0"/>
              </a:rPr>
              <a:t> – 1</a:t>
            </a:r>
          </a:p>
          <a:p>
            <a:pPr>
              <a:buFontTx/>
              <a:buNone/>
            </a:pPr>
            <a:r>
              <a:rPr lang="en-US" altLang="en-US" sz="1400" smtClean="0">
                <a:latin typeface="Consolas" pitchFamily="49" charset="0"/>
                <a:cs typeface="Arial" charset="0"/>
              </a:rPr>
              <a:t>                                  // unsigned int:    0, ..., 2</a:t>
            </a:r>
            <a:r>
              <a:rPr lang="en-US" altLang="en-US" sz="1200" baseline="30000" smtClean="0">
                <a:latin typeface="Consolas" pitchFamily="49" charset="0"/>
                <a:cs typeface="Arial" charset="0"/>
              </a:rPr>
              <a:t>32</a:t>
            </a:r>
            <a:r>
              <a:rPr lang="en-US" altLang="en-US" sz="1400" smtClean="0">
                <a:latin typeface="Consolas" pitchFamily="49" charset="0"/>
                <a:cs typeface="Arial" charset="0"/>
              </a:rPr>
              <a:t> – 1</a:t>
            </a:r>
          </a:p>
          <a:p>
            <a:pPr>
              <a:buFontTx/>
              <a:buNone/>
            </a:pPr>
            <a:r>
              <a:rPr lang="en-US" altLang="en-US" sz="1400" smtClean="0">
                <a:latin typeface="Consolas" pitchFamily="49" charset="0"/>
                <a:cs typeface="Arial" charset="0"/>
              </a:rPr>
              <a:t>    public:</a:t>
            </a:r>
          </a:p>
          <a:p>
            <a:pPr>
              <a:buFontTx/>
              <a:buNone/>
            </a:pPr>
            <a:r>
              <a:rPr lang="en-US" altLang="en-US" sz="1400" smtClean="0">
                <a:latin typeface="Consolas" pitchFamily="49" charset="0"/>
                <a:cs typeface="Arial" charset="0"/>
              </a:rPr>
              <a:t>        Class_name();</a:t>
            </a:r>
          </a:p>
          <a:p>
            <a:pPr>
              <a:buFontTx/>
              <a:buNone/>
            </a:pPr>
            <a:r>
              <a:rPr lang="en-US" altLang="en-US" sz="1400" smtClean="0">
                <a:latin typeface="Consolas" pitchFamily="49" charset="0"/>
                <a:cs typeface="Arial" charset="0"/>
              </a:rPr>
              <a:t>        unsigned int hash() const;</a:t>
            </a:r>
          </a:p>
          <a:p>
            <a:pPr>
              <a:buFontTx/>
              <a:buNone/>
            </a:pPr>
            <a:r>
              <a:rPr lang="en-US" altLang="en-US" sz="1400" smtClean="0">
                <a:latin typeface="Consolas" pitchFamily="49" charset="0"/>
                <a:cs typeface="Arial" charset="0"/>
              </a:rPr>
              <a:t>};</a:t>
            </a:r>
          </a:p>
        </p:txBody>
      </p:sp>
      <p:sp>
        <p:nvSpPr>
          <p:cNvPr id="12292" name="TextBox 3"/>
          <p:cNvSpPr txBox="1">
            <a:spLocks noChangeArrowheads="1"/>
          </p:cNvSpPr>
          <p:nvPr/>
        </p:nvSpPr>
        <p:spPr bwMode="auto">
          <a:xfrm>
            <a:off x="4832350" y="3844925"/>
            <a:ext cx="4060825"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400">
                <a:latin typeface="Consolas" pitchFamily="49" charset="0"/>
              </a:rPr>
              <a:t>Class_name::Class_name() {</a:t>
            </a:r>
          </a:p>
          <a:p>
            <a:pPr eaLnBrk="1" hangingPunct="1">
              <a:spcBef>
                <a:spcPct val="0"/>
              </a:spcBef>
              <a:buFontTx/>
              <a:buNone/>
            </a:pPr>
            <a:r>
              <a:rPr lang="en-US" altLang="en-US" sz="1400">
                <a:latin typeface="Consolas" pitchFamily="49" charset="0"/>
              </a:rPr>
              <a:t>    </a:t>
            </a:r>
            <a:r>
              <a:rPr lang="en-US" altLang="en-US" sz="1400">
                <a:solidFill>
                  <a:srgbClr val="FF0000"/>
                </a:solidFill>
                <a:latin typeface="Consolas" pitchFamily="49" charset="0"/>
              </a:rPr>
              <a:t>hash_value</a:t>
            </a:r>
            <a:r>
              <a:rPr lang="en-US" altLang="en-US" sz="1400">
                <a:latin typeface="Consolas" pitchFamily="49" charset="0"/>
              </a:rPr>
              <a:t> = </a:t>
            </a:r>
            <a:r>
              <a:rPr lang="en-US" altLang="en-US" sz="1400">
                <a:solidFill>
                  <a:schemeClr val="hlink"/>
                </a:solidFill>
                <a:latin typeface="Consolas" pitchFamily="49" charset="0"/>
              </a:rPr>
              <a:t>???</a:t>
            </a:r>
            <a:r>
              <a:rPr lang="en-US" altLang="en-US" sz="1400">
                <a:latin typeface="Consolas" pitchFamily="49" charset="0"/>
              </a:rPr>
              <a:t>;</a:t>
            </a:r>
          </a:p>
          <a:p>
            <a:pPr eaLnBrk="1" hangingPunct="1">
              <a:spcBef>
                <a:spcPct val="0"/>
              </a:spcBef>
              <a:buFontTx/>
              <a:buNone/>
            </a:pPr>
            <a:r>
              <a:rPr lang="en-US" altLang="en-US" sz="1400">
                <a:latin typeface="Consolas" pitchFamily="49" charset="0"/>
              </a:rPr>
              <a:t>}</a:t>
            </a:r>
          </a:p>
          <a:p>
            <a:pPr eaLnBrk="1" hangingPunct="1">
              <a:spcBef>
                <a:spcPct val="0"/>
              </a:spcBef>
              <a:buFontTx/>
              <a:buNone/>
            </a:pPr>
            <a:endParaRPr lang="en-US" altLang="en-US" sz="1400">
              <a:latin typeface="Consolas" pitchFamily="49" charset="0"/>
            </a:endParaRPr>
          </a:p>
          <a:p>
            <a:pPr eaLnBrk="1" hangingPunct="1">
              <a:spcBef>
                <a:spcPct val="0"/>
              </a:spcBef>
              <a:buFontTx/>
              <a:buNone/>
            </a:pPr>
            <a:endParaRPr lang="en-US" altLang="en-US" sz="1400">
              <a:latin typeface="Consolas" pitchFamily="49" charset="0"/>
            </a:endParaRPr>
          </a:p>
          <a:p>
            <a:pPr eaLnBrk="1" hangingPunct="1">
              <a:spcBef>
                <a:spcPct val="0"/>
              </a:spcBef>
              <a:buFontTx/>
              <a:buNone/>
            </a:pPr>
            <a:r>
              <a:rPr lang="en-US" altLang="en-US" sz="1400">
                <a:latin typeface="Consolas" pitchFamily="49" charset="0"/>
              </a:rPr>
              <a:t>unsigned int Class_name::hash() const {</a:t>
            </a:r>
          </a:p>
          <a:p>
            <a:pPr eaLnBrk="1" hangingPunct="1">
              <a:spcBef>
                <a:spcPct val="0"/>
              </a:spcBef>
              <a:buFontTx/>
              <a:buNone/>
            </a:pPr>
            <a:r>
              <a:rPr lang="en-US" altLang="en-US" sz="1400">
                <a:latin typeface="Consolas" pitchFamily="49" charset="0"/>
              </a:rPr>
              <a:t>    return </a:t>
            </a:r>
            <a:r>
              <a:rPr lang="en-US" altLang="en-US" sz="1400">
                <a:solidFill>
                  <a:srgbClr val="FF0000"/>
                </a:solidFill>
                <a:latin typeface="Consolas" pitchFamily="49" charset="0"/>
              </a:rPr>
              <a:t>hash_value</a:t>
            </a:r>
            <a:r>
              <a:rPr lang="en-US" altLang="en-US" sz="1400">
                <a:latin typeface="Consolas" pitchFamily="49" charset="0"/>
              </a:rPr>
              <a:t>;</a:t>
            </a:r>
          </a:p>
          <a:p>
            <a:pPr eaLnBrk="1" hangingPunct="1">
              <a:spcBef>
                <a:spcPct val="0"/>
              </a:spcBef>
              <a:buFontTx/>
              <a:buNone/>
            </a:pPr>
            <a:r>
              <a:rPr lang="en-US" altLang="en-US" sz="1400">
                <a:latin typeface="Consolas" pitchFamily="49" charset="0"/>
              </a:rPr>
              <a:t>}</a:t>
            </a:r>
          </a:p>
        </p:txBody>
      </p:sp>
      <p:sp>
        <p:nvSpPr>
          <p:cNvPr id="12293"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9.2.4</a:t>
            </a:r>
            <a:endParaRPr lang="en-CA" altLang="en-US" sz="1800" dirty="0"/>
          </a:p>
        </p:txBody>
      </p:sp>
    </p:spTree>
    <p:extLst>
      <p:ext uri="{BB962C8B-B14F-4D97-AF65-F5344CB8AC3E}">
        <p14:creationId xmlns:p14="http://schemas.microsoft.com/office/powerpoint/2010/main" val="18452192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Predetermined hash functions</a:t>
            </a:r>
          </a:p>
        </p:txBody>
      </p:sp>
      <p:sp>
        <p:nvSpPr>
          <p:cNvPr id="1331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example, an auto-incremented static member variable</a:t>
            </a:r>
          </a:p>
          <a:p>
            <a:pPr>
              <a:buFontTx/>
              <a:buNone/>
            </a:pPr>
            <a:endParaRPr lang="en-US" altLang="en-US" sz="1400" smtClean="0">
              <a:latin typeface="Consolas" pitchFamily="49" charset="0"/>
              <a:cs typeface="Arial" charset="0"/>
            </a:endParaRPr>
          </a:p>
          <a:p>
            <a:pPr>
              <a:buFontTx/>
              <a:buNone/>
            </a:pPr>
            <a:r>
              <a:rPr lang="en-US" altLang="en-US" sz="1400" smtClean="0">
                <a:latin typeface="Consolas" pitchFamily="49" charset="0"/>
                <a:cs typeface="Arial" charset="0"/>
              </a:rPr>
              <a:t>class Class_name {</a:t>
            </a:r>
          </a:p>
          <a:p>
            <a:pPr>
              <a:buFontTx/>
              <a:buNone/>
            </a:pPr>
            <a:r>
              <a:rPr lang="en-US" altLang="en-US" sz="1400" smtClean="0">
                <a:latin typeface="Consolas" pitchFamily="49" charset="0"/>
                <a:cs typeface="Arial" charset="0"/>
              </a:rPr>
              <a:t>    private:</a:t>
            </a:r>
          </a:p>
          <a:p>
            <a:pPr>
              <a:buFontTx/>
              <a:buNone/>
            </a:pPr>
            <a:r>
              <a:rPr lang="en-US" altLang="en-US" sz="1400" smtClean="0">
                <a:latin typeface="Consolas" pitchFamily="49" charset="0"/>
                <a:cs typeface="Arial" charset="0"/>
              </a:rPr>
              <a:t>        </a:t>
            </a:r>
            <a:r>
              <a:rPr lang="en-US" altLang="en-US" sz="1400" smtClean="0">
                <a:solidFill>
                  <a:srgbClr val="FF0000"/>
                </a:solidFill>
                <a:latin typeface="Consolas" pitchFamily="49" charset="0"/>
                <a:cs typeface="Arial" charset="0"/>
              </a:rPr>
              <a:t>unsigned int hash_value</a:t>
            </a:r>
            <a:r>
              <a:rPr lang="en-US" altLang="en-US" sz="1400" smtClean="0">
                <a:latin typeface="Consolas" pitchFamily="49" charset="0"/>
                <a:cs typeface="Arial" charset="0"/>
              </a:rPr>
              <a:t>;</a:t>
            </a:r>
          </a:p>
          <a:p>
            <a:pPr>
              <a:buFontTx/>
              <a:buNone/>
            </a:pPr>
            <a:r>
              <a:rPr lang="en-US" altLang="en-US" sz="1400" smtClean="0">
                <a:latin typeface="Consolas" pitchFamily="49" charset="0"/>
                <a:cs typeface="Arial" charset="0"/>
              </a:rPr>
              <a:t>        </a:t>
            </a:r>
            <a:r>
              <a:rPr lang="en-US" altLang="en-US" sz="1400" smtClean="0">
                <a:solidFill>
                  <a:schemeClr val="hlink"/>
                </a:solidFill>
                <a:latin typeface="Consolas" pitchFamily="49" charset="0"/>
                <a:cs typeface="Arial" charset="0"/>
              </a:rPr>
              <a:t>static unsigned int hash_count</a:t>
            </a:r>
            <a:r>
              <a:rPr lang="en-US" altLang="en-US" sz="1400" smtClean="0">
                <a:latin typeface="Consolas" pitchFamily="49" charset="0"/>
                <a:cs typeface="Arial" charset="0"/>
              </a:rPr>
              <a:t>;</a:t>
            </a:r>
            <a:endParaRPr lang="en-US" altLang="en-US" sz="1400" smtClean="0">
              <a:solidFill>
                <a:srgbClr val="FF0000"/>
              </a:solidFill>
              <a:latin typeface="Consolas" pitchFamily="49" charset="0"/>
              <a:cs typeface="Arial" charset="0"/>
            </a:endParaRPr>
          </a:p>
          <a:p>
            <a:pPr>
              <a:buFontTx/>
              <a:buNone/>
            </a:pPr>
            <a:r>
              <a:rPr lang="en-US" altLang="en-US" sz="1400" smtClean="0">
                <a:latin typeface="Consolas" pitchFamily="49" charset="0"/>
                <a:cs typeface="Arial" charset="0"/>
              </a:rPr>
              <a:t>    public:</a:t>
            </a:r>
          </a:p>
          <a:p>
            <a:pPr>
              <a:buFontTx/>
              <a:buNone/>
            </a:pPr>
            <a:r>
              <a:rPr lang="en-US" altLang="en-US" sz="1400" smtClean="0">
                <a:latin typeface="Consolas" pitchFamily="49" charset="0"/>
                <a:cs typeface="Arial" charset="0"/>
              </a:rPr>
              <a:t>        Class_name();</a:t>
            </a:r>
          </a:p>
          <a:p>
            <a:pPr>
              <a:buFontTx/>
              <a:buNone/>
            </a:pPr>
            <a:r>
              <a:rPr lang="en-US" altLang="en-US" sz="1400" smtClean="0">
                <a:latin typeface="Consolas" pitchFamily="49" charset="0"/>
                <a:cs typeface="Arial" charset="0"/>
              </a:rPr>
              <a:t>        unsigned int hash() const;</a:t>
            </a:r>
          </a:p>
          <a:p>
            <a:pPr>
              <a:buFontTx/>
              <a:buNone/>
            </a:pPr>
            <a:r>
              <a:rPr lang="en-US" altLang="en-US" sz="1400" smtClean="0">
                <a:latin typeface="Consolas" pitchFamily="49" charset="0"/>
                <a:cs typeface="Arial" charset="0"/>
              </a:rPr>
              <a:t>};</a:t>
            </a:r>
          </a:p>
          <a:p>
            <a:pPr>
              <a:buFontTx/>
              <a:buNone/>
            </a:pPr>
            <a:endParaRPr lang="en-US" altLang="en-US" sz="1400" smtClean="0">
              <a:latin typeface="Consolas" pitchFamily="49" charset="0"/>
              <a:cs typeface="Arial" charset="0"/>
            </a:endParaRPr>
          </a:p>
          <a:p>
            <a:pPr>
              <a:buFontTx/>
              <a:buNone/>
            </a:pPr>
            <a:r>
              <a:rPr lang="en-US" altLang="en-US" sz="1400" smtClean="0">
                <a:solidFill>
                  <a:schemeClr val="hlink"/>
                </a:solidFill>
                <a:latin typeface="Consolas" pitchFamily="49" charset="0"/>
                <a:cs typeface="Arial" charset="0"/>
              </a:rPr>
              <a:t>unsigned int Class_name::hash_count = 0</a:t>
            </a:r>
            <a:r>
              <a:rPr lang="en-US" altLang="en-US" sz="1400" smtClean="0">
                <a:latin typeface="Consolas" pitchFamily="49" charset="0"/>
                <a:cs typeface="Arial" charset="0"/>
              </a:rPr>
              <a:t>;</a:t>
            </a:r>
          </a:p>
        </p:txBody>
      </p:sp>
      <p:sp>
        <p:nvSpPr>
          <p:cNvPr id="13316" name="TextBox 3"/>
          <p:cNvSpPr txBox="1">
            <a:spLocks noChangeArrowheads="1"/>
          </p:cNvSpPr>
          <p:nvPr/>
        </p:nvSpPr>
        <p:spPr bwMode="auto">
          <a:xfrm>
            <a:off x="4832350" y="3844925"/>
            <a:ext cx="4060825"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US" altLang="en-US" sz="1400">
                <a:latin typeface="Consolas" pitchFamily="49" charset="0"/>
              </a:rPr>
              <a:t>Class_name::Class_name() {</a:t>
            </a:r>
          </a:p>
          <a:p>
            <a:pPr eaLnBrk="1" hangingPunct="1">
              <a:spcBef>
                <a:spcPct val="0"/>
              </a:spcBef>
              <a:buFontTx/>
              <a:buNone/>
            </a:pPr>
            <a:r>
              <a:rPr lang="en-US" altLang="en-US" sz="1400">
                <a:latin typeface="Consolas" pitchFamily="49" charset="0"/>
              </a:rPr>
              <a:t>    </a:t>
            </a:r>
            <a:r>
              <a:rPr lang="en-US" altLang="en-US" sz="1400">
                <a:solidFill>
                  <a:srgbClr val="FF0000"/>
                </a:solidFill>
                <a:latin typeface="Consolas" pitchFamily="49" charset="0"/>
              </a:rPr>
              <a:t>hash_value</a:t>
            </a:r>
            <a:r>
              <a:rPr lang="en-US" altLang="en-US" sz="1400">
                <a:latin typeface="Consolas" pitchFamily="49" charset="0"/>
              </a:rPr>
              <a:t> = </a:t>
            </a:r>
            <a:r>
              <a:rPr lang="en-US" altLang="en-US" sz="1400">
                <a:solidFill>
                  <a:schemeClr val="hlink"/>
                </a:solidFill>
                <a:latin typeface="Consolas" pitchFamily="49" charset="0"/>
              </a:rPr>
              <a:t>hash_count</a:t>
            </a:r>
            <a:r>
              <a:rPr lang="en-US" altLang="en-US" sz="1400">
                <a:latin typeface="Consolas" pitchFamily="49" charset="0"/>
              </a:rPr>
              <a:t>;</a:t>
            </a:r>
          </a:p>
          <a:p>
            <a:pPr eaLnBrk="1" hangingPunct="1">
              <a:spcBef>
                <a:spcPct val="0"/>
              </a:spcBef>
              <a:buFontTx/>
              <a:buNone/>
            </a:pPr>
            <a:r>
              <a:rPr lang="en-US" altLang="en-US" sz="1400">
                <a:latin typeface="Consolas" pitchFamily="49" charset="0"/>
              </a:rPr>
              <a:t>    ++</a:t>
            </a:r>
            <a:r>
              <a:rPr lang="en-US" altLang="en-US" sz="1400">
                <a:solidFill>
                  <a:schemeClr val="hlink"/>
                </a:solidFill>
                <a:latin typeface="Consolas" pitchFamily="49" charset="0"/>
              </a:rPr>
              <a:t>hash_count</a:t>
            </a:r>
            <a:r>
              <a:rPr lang="en-US" altLang="en-US" sz="1400">
                <a:latin typeface="Consolas" pitchFamily="49" charset="0"/>
              </a:rPr>
              <a:t>;</a:t>
            </a:r>
          </a:p>
          <a:p>
            <a:pPr eaLnBrk="1" hangingPunct="1">
              <a:spcBef>
                <a:spcPct val="0"/>
              </a:spcBef>
              <a:buFontTx/>
              <a:buNone/>
            </a:pPr>
            <a:r>
              <a:rPr lang="en-US" altLang="en-US" sz="1400">
                <a:latin typeface="Consolas" pitchFamily="49" charset="0"/>
              </a:rPr>
              <a:t>}</a:t>
            </a:r>
          </a:p>
          <a:p>
            <a:pPr eaLnBrk="1" hangingPunct="1">
              <a:spcBef>
                <a:spcPct val="0"/>
              </a:spcBef>
              <a:buFontTx/>
              <a:buNone/>
            </a:pPr>
            <a:endParaRPr lang="en-US" altLang="en-US" sz="1400">
              <a:latin typeface="Consolas" pitchFamily="49" charset="0"/>
            </a:endParaRPr>
          </a:p>
          <a:p>
            <a:pPr eaLnBrk="1" hangingPunct="1">
              <a:spcBef>
                <a:spcPct val="0"/>
              </a:spcBef>
              <a:buFontTx/>
              <a:buNone/>
            </a:pPr>
            <a:r>
              <a:rPr lang="en-US" altLang="en-US" sz="1400">
                <a:latin typeface="Consolas" pitchFamily="49" charset="0"/>
              </a:rPr>
              <a:t>unsigned int Class_name::hash() const {</a:t>
            </a:r>
          </a:p>
          <a:p>
            <a:pPr eaLnBrk="1" hangingPunct="1">
              <a:spcBef>
                <a:spcPct val="0"/>
              </a:spcBef>
              <a:buFontTx/>
              <a:buNone/>
            </a:pPr>
            <a:r>
              <a:rPr lang="en-US" altLang="en-US" sz="1400">
                <a:latin typeface="Consolas" pitchFamily="49" charset="0"/>
              </a:rPr>
              <a:t>    return </a:t>
            </a:r>
            <a:r>
              <a:rPr lang="en-US" altLang="en-US" sz="1400">
                <a:solidFill>
                  <a:srgbClr val="FF0000"/>
                </a:solidFill>
                <a:latin typeface="Consolas" pitchFamily="49" charset="0"/>
              </a:rPr>
              <a:t>hash_value</a:t>
            </a:r>
            <a:r>
              <a:rPr lang="en-US" altLang="en-US" sz="1400">
                <a:latin typeface="Consolas" pitchFamily="49" charset="0"/>
              </a:rPr>
              <a:t>;</a:t>
            </a:r>
          </a:p>
          <a:p>
            <a:pPr eaLnBrk="1" hangingPunct="1">
              <a:spcBef>
                <a:spcPct val="0"/>
              </a:spcBef>
              <a:buFontTx/>
              <a:buNone/>
            </a:pPr>
            <a:r>
              <a:rPr lang="en-US" altLang="en-US" sz="1400">
                <a:latin typeface="Consolas" pitchFamily="49" charset="0"/>
              </a:rPr>
              <a:t>}</a:t>
            </a:r>
          </a:p>
        </p:txBody>
      </p:sp>
      <p:sp>
        <p:nvSpPr>
          <p:cNvPr id="13317"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9.2.4</a:t>
            </a:r>
            <a:endParaRPr lang="en-CA" altLang="en-US" sz="1800" dirty="0"/>
          </a:p>
        </p:txBody>
      </p:sp>
    </p:spTree>
    <p:extLst>
      <p:ext uri="{BB962C8B-B14F-4D97-AF65-F5344CB8AC3E}">
        <p14:creationId xmlns:p14="http://schemas.microsoft.com/office/powerpoint/2010/main" val="20536241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dirty="0" smtClean="0">
                <a:latin typeface="Arial" charset="0"/>
                <a:cs typeface="Arial" charset="0"/>
              </a:rPr>
              <a:t>Predetermined hash functions</a:t>
            </a:r>
          </a:p>
        </p:txBody>
      </p:sp>
      <p:sp>
        <p:nvSpPr>
          <p:cNvPr id="3440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Examples:  All UW co-op student have two hash values:</a:t>
            </a:r>
          </a:p>
          <a:p>
            <a:pPr lvl="1"/>
            <a:r>
              <a:rPr lang="en-US" altLang="en-US" dirty="0" smtClean="0">
                <a:latin typeface="Arial" charset="0"/>
                <a:cs typeface="Arial" charset="0"/>
              </a:rPr>
              <a:t>UW Student ID Number</a:t>
            </a:r>
          </a:p>
          <a:p>
            <a:pPr lvl="1"/>
            <a:r>
              <a:rPr lang="en-US" altLang="en-US" dirty="0" smtClean="0">
                <a:latin typeface="Arial" charset="0"/>
                <a:cs typeface="Arial" charset="0"/>
              </a:rPr>
              <a:t>Social Insurance Number</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Any 9-digit-decimal integer yields a 32-bit integer</a:t>
            </a:r>
          </a:p>
          <a:p>
            <a:pPr lvl="1">
              <a:buFont typeface="Arial" charset="0"/>
              <a:buNone/>
            </a:pPr>
            <a:r>
              <a:rPr lang="en-US" altLang="en-US" dirty="0" smtClean="0">
                <a:latin typeface="Times New Roman" panose="02020603050405020304" pitchFamily="18" charset="0"/>
                <a:cs typeface="Times New Roman" panose="02020603050405020304" pitchFamily="18" charset="0"/>
              </a:rPr>
              <a:t>			</a:t>
            </a:r>
            <a:r>
              <a:rPr lang="en-US" altLang="en-US" dirty="0" err="1" smtClean="0">
                <a:latin typeface="Times New Roman" panose="02020603050405020304" pitchFamily="18" charset="0"/>
                <a:cs typeface="Times New Roman" panose="02020603050405020304" pitchFamily="18" charset="0"/>
              </a:rPr>
              <a:t>lg</a:t>
            </a:r>
            <a:r>
              <a:rPr lang="en-US" altLang="en-US" dirty="0" smtClean="0">
                <a:latin typeface="Times New Roman" panose="02020603050405020304" pitchFamily="18" charset="0"/>
                <a:cs typeface="Times New Roman" panose="02020603050405020304" pitchFamily="18" charset="0"/>
              </a:rPr>
              <a:t>( 10</a:t>
            </a:r>
            <a:r>
              <a:rPr lang="en-US" altLang="en-US" baseline="30000" dirty="0" smtClean="0">
                <a:latin typeface="Times New Roman" panose="02020603050405020304" pitchFamily="18" charset="0"/>
                <a:cs typeface="Times New Roman" panose="02020603050405020304" pitchFamily="18" charset="0"/>
              </a:rPr>
              <a:t>9</a:t>
            </a:r>
            <a:r>
              <a:rPr lang="en-US" altLang="en-US" dirty="0" smtClean="0">
                <a:latin typeface="Times New Roman" panose="02020603050405020304" pitchFamily="18" charset="0"/>
                <a:cs typeface="Times New Roman" panose="02020603050405020304" pitchFamily="18" charset="0"/>
              </a:rPr>
              <a:t> ) = 29.897</a:t>
            </a:r>
          </a:p>
          <a:p>
            <a:endParaRPr lang="en-US" altLang="en-US" dirty="0" smtClean="0">
              <a:latin typeface="Arial" charset="0"/>
              <a:cs typeface="Arial" charset="0"/>
            </a:endParaRPr>
          </a:p>
        </p:txBody>
      </p:sp>
      <p:sp>
        <p:nvSpPr>
          <p:cNvPr id="14340" name="TextBox 5"/>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2000">
                <a:solidFill>
                  <a:schemeClr val="tx1"/>
                </a:solidFill>
                <a:latin typeface="Arial" charset="0"/>
                <a:cs typeface="Arial" charset="0"/>
              </a:defRPr>
            </a:lvl1pPr>
            <a:lvl2pPr marL="742950" indent="-285750" eaLnBrk="0" hangingPunct="0">
              <a:spcBef>
                <a:spcPct val="20000"/>
              </a:spcBef>
              <a:buFont typeface="Arial" charset="0"/>
              <a:buChar char="–"/>
              <a:defRPr>
                <a:solidFill>
                  <a:schemeClr val="tx1"/>
                </a:solidFill>
                <a:latin typeface="Arial" charset="0"/>
                <a:cs typeface="Arial" charset="0"/>
              </a:defRPr>
            </a:lvl2pPr>
            <a:lvl3pPr marL="1143000" indent="-228600" eaLnBrk="0" hangingPunct="0">
              <a:spcBef>
                <a:spcPct val="20000"/>
              </a:spcBef>
              <a:buFont typeface="Arial" charset="0"/>
              <a:buChar char="•"/>
              <a:defRPr sz="1600">
                <a:solidFill>
                  <a:schemeClr val="tx1"/>
                </a:solidFill>
                <a:latin typeface="Arial" charset="0"/>
                <a:cs typeface="Arial" charset="0"/>
              </a:defRPr>
            </a:lvl3pPr>
            <a:lvl4pPr marL="1600200" indent="-228600" eaLnBrk="0" hangingPunct="0">
              <a:spcBef>
                <a:spcPct val="20000"/>
              </a:spcBef>
              <a:buFont typeface="Arial" charset="0"/>
              <a:buChar char="–"/>
              <a:defRPr sz="1400">
                <a:solidFill>
                  <a:schemeClr val="tx1"/>
                </a:solidFill>
                <a:latin typeface="Arial" charset="0"/>
                <a:cs typeface="Arial" charset="0"/>
              </a:defRPr>
            </a:lvl4pPr>
            <a:lvl5pPr marL="2057400" indent="-228600" eaLnBrk="0" hangingPunct="0">
              <a:spcBef>
                <a:spcPct val="20000"/>
              </a:spcBef>
              <a:buFont typeface="Arial" charset="0"/>
              <a:buChar char="»"/>
              <a:defRPr sz="1400">
                <a:solidFill>
                  <a:schemeClr val="tx1"/>
                </a:solidFill>
                <a:latin typeface="Arial" charset="0"/>
                <a:cs typeface="Arial" charset="0"/>
              </a:defRPr>
            </a:lvl5pPr>
            <a:lvl6pPr marL="25146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6pPr>
            <a:lvl7pPr marL="29718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7pPr>
            <a:lvl8pPr marL="34290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8pPr>
            <a:lvl9pPr marL="3886200" indent="-228600" eaLnBrk="0" fontAlgn="base" hangingPunct="0">
              <a:spcBef>
                <a:spcPct val="20000"/>
              </a:spcBef>
              <a:spcAft>
                <a:spcPct val="0"/>
              </a:spcAft>
              <a:buFont typeface="Arial" charset="0"/>
              <a:buChar char="»"/>
              <a:defRPr sz="1400">
                <a:solidFill>
                  <a:schemeClr val="tx1"/>
                </a:solidFill>
                <a:latin typeface="Arial" charset="0"/>
                <a:cs typeface="Arial" charset="0"/>
              </a:defRPr>
            </a:lvl9pPr>
          </a:lstStyle>
          <a:p>
            <a:pPr eaLnBrk="1" hangingPunct="1">
              <a:spcBef>
                <a:spcPct val="0"/>
              </a:spcBef>
              <a:buFontTx/>
              <a:buNone/>
            </a:pPr>
            <a:r>
              <a:rPr lang="en-CA" altLang="en-US" sz="1800" dirty="0" smtClean="0"/>
              <a:t>9.2.4</a:t>
            </a:r>
            <a:endParaRPr lang="en-CA" altLang="en-US" sz="1800" dirty="0"/>
          </a:p>
        </p:txBody>
      </p:sp>
    </p:spTree>
    <p:extLst>
      <p:ext uri="{BB962C8B-B14F-4D97-AF65-F5344CB8AC3E}">
        <p14:creationId xmlns:p14="http://schemas.microsoft.com/office/powerpoint/2010/main" val="331563920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4406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406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15658</TotalTime>
  <Words>314</Words>
  <Application>Microsoft Office PowerPoint</Application>
  <PresentationFormat>On-screen Show (4:3)</PresentationFormat>
  <Paragraphs>403</Paragraphs>
  <Slides>32</Slides>
  <Notes>29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4" baseType="lpstr">
      <vt:lpstr>Custom Design</vt:lpstr>
      <vt:lpstr>Equation</vt:lpstr>
      <vt:lpstr>PowerPoint Presentation</vt:lpstr>
      <vt:lpstr>Outline</vt:lpstr>
      <vt:lpstr>Definitions</vt:lpstr>
      <vt:lpstr>The hash process</vt:lpstr>
      <vt:lpstr>Properties</vt:lpstr>
      <vt:lpstr>Types of hash functions</vt:lpstr>
      <vt:lpstr>Predetermined hash functions</vt:lpstr>
      <vt:lpstr>Predetermined hash functions</vt:lpstr>
      <vt:lpstr>Predetermined hash functions</vt:lpstr>
      <vt:lpstr>Predetermined hash functions</vt:lpstr>
      <vt:lpstr>Predetermined hash functions</vt:lpstr>
      <vt:lpstr>Arithmetic Hash Values</vt:lpstr>
      <vt:lpstr>Rational number class</vt:lpstr>
      <vt:lpstr>Rational number class</vt:lpstr>
      <vt:lpstr>Rational number class</vt:lpstr>
      <vt:lpstr>Rational number class</vt:lpstr>
      <vt:lpstr>Rational number class</vt:lpstr>
      <vt:lpstr>Rational number class</vt:lpstr>
      <vt:lpstr>Rational number class</vt:lpstr>
      <vt:lpstr>Rational number class</vt:lpstr>
      <vt:lpstr>String class</vt:lpstr>
      <vt:lpstr>String class</vt:lpstr>
      <vt:lpstr>String class</vt:lpstr>
      <vt:lpstr>String class</vt:lpstr>
      <vt:lpstr>String class</vt:lpstr>
      <vt:lpstr>String class</vt:lpstr>
      <vt:lpstr>String class</vt:lpstr>
      <vt:lpstr>String class</vt:lpstr>
      <vt:lpstr>String class</vt:lpstr>
      <vt:lpstr>Arithmetic hash functions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1161</cp:revision>
  <dcterms:created xsi:type="dcterms:W3CDTF">2009-09-11T23:00:44Z</dcterms:created>
  <dcterms:modified xsi:type="dcterms:W3CDTF">2015-03-11T21:22:38Z</dcterms:modified>
</cp:coreProperties>
</file>

<file path=docProps/thumbnail.jpeg>
</file>